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86" r:id="rId4"/>
    <p:sldId id="290" r:id="rId5"/>
    <p:sldId id="287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1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2" r:id="rId27"/>
    <p:sldId id="311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7" r:id="rId40"/>
    <p:sldId id="324" r:id="rId41"/>
    <p:sldId id="325" r:id="rId42"/>
    <p:sldId id="326" r:id="rId4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C2"/>
    <a:srgbClr val="406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4" autoAdjust="0"/>
    <p:restoredTop sz="94306" autoAdjust="0"/>
  </p:normalViewPr>
  <p:slideViewPr>
    <p:cSldViewPr snapToGrid="0">
      <p:cViewPr varScale="1">
        <p:scale>
          <a:sx n="107" d="100"/>
          <a:sy n="107" d="100"/>
        </p:scale>
        <p:origin x="106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8676A-DD38-43E7-9882-3A43CAC61901}" type="datetimeFigureOut">
              <a:rPr lang="es-PE" smtClean="0"/>
              <a:t>29/06/2022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E4E4E-F172-4AE9-AE7D-EAC93223A0D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47365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2A935-C3B8-4506-9EE6-DDE68EEE0523}" type="datetime6">
              <a:rPr lang="es-PE" smtClean="0"/>
              <a:t>Junio de 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U1 -  Teoría del Consumidor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94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1032C-7D13-4C19-9478-FCF9C60D75A0}" type="datetime6">
              <a:rPr lang="es-PE" smtClean="0"/>
              <a:t>Junio de 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U1 -  Teoría del Consumidor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6261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35C2-C166-432A-928D-328850E6F388}" type="datetime6">
              <a:rPr lang="es-PE" smtClean="0"/>
              <a:t>Junio de 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U1 -  Teoría del Consumidor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616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DD85-2D7F-49F4-B838-5EA5503E0EF9}" type="datetime6">
              <a:rPr lang="es-PE" smtClean="0"/>
              <a:t>Junio de 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U1 -  Teoría del Consumidor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638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52FC9-3C08-4226-9064-0087991BDED9}" type="datetime6">
              <a:rPr lang="es-PE" smtClean="0"/>
              <a:t>Junio de 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U1 -  Teoría del Consumidor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925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06F68-3C99-45BA-BE75-369582C52F3F}" type="datetime6">
              <a:rPr lang="es-PE" smtClean="0"/>
              <a:t>Junio de 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U1 -  Teoría del Consumidor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069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031F0-DC8A-4137-BA70-A926EDDBDDE4}" type="datetime6">
              <a:rPr lang="es-PE" smtClean="0"/>
              <a:t>Junio de 2022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U1 -  Teoría del Consumidor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685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19207-79F3-4676-9683-C5186647D825}" type="datetime6">
              <a:rPr lang="es-PE" smtClean="0"/>
              <a:t>Junio de 2022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U1 -  Teoría del Consumidor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836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2475C-03D7-4BF4-B757-840A243FEC60}" type="datetime6">
              <a:rPr lang="es-PE" smtClean="0"/>
              <a:t>Junio de 2022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U1 -  Teoría del Consumidor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6065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88537-7370-4199-8A90-69F60FE0E459}" type="datetime6">
              <a:rPr lang="es-PE" smtClean="0"/>
              <a:t>Junio de 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U1 -  Teoría del Consumidor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062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A49-23AE-4589-BB6E-590462F60D13}" type="datetime6">
              <a:rPr lang="es-PE" smtClean="0"/>
              <a:t>Junio de 2022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U1 -  Teoría del Consumidor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373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39C11-107C-4C52-ABE3-DE918AE2E444}" type="datetime6">
              <a:rPr lang="es-PE" smtClean="0"/>
              <a:t>Junio de 2022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/>
              <a:t>U1 -  Teoría del Consumidor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CAB41-A22F-4547-BDD6-92F8AD2ADA1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4692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ceplan.gob.pe/informacion-sobre-zonas-y-departamentos-del-per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minedu.gob.pe/politicas/docencia/encuesta-nacional-a-docentes-endo.ph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scale.minedu.gob.pe/documents/10156/5384052/FICHA+TECNICA+ENDO+2018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2180496" y="3302072"/>
            <a:ext cx="84968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latin typeface="Book Antiqua" panose="02040602050305030304" pitchFamily="18" charset="0"/>
              </a:rPr>
              <a:t>César Mora Ruiz</a:t>
            </a:r>
          </a:p>
          <a:p>
            <a:pPr algn="ctr"/>
            <a:endParaRPr lang="es-PE" sz="2800" dirty="0">
              <a:latin typeface="Book Antiqua" panose="02040602050305030304" pitchFamily="18" charset="0"/>
            </a:endParaRPr>
          </a:p>
          <a:p>
            <a:pPr algn="ctr"/>
            <a:r>
              <a:rPr lang="es-PE" sz="2400" dirty="0">
                <a:latin typeface="Book Antiqua" panose="02040602050305030304" pitchFamily="18" charset="0"/>
              </a:rPr>
              <a:t>QLAB - PUCP</a:t>
            </a:r>
          </a:p>
          <a:p>
            <a:endParaRPr lang="es-PE" dirty="0"/>
          </a:p>
        </p:txBody>
      </p:sp>
      <p:sp>
        <p:nvSpPr>
          <p:cNvPr id="5" name="Rectángulo redondeado 4"/>
          <p:cNvSpPr/>
          <p:nvPr/>
        </p:nvSpPr>
        <p:spPr>
          <a:xfrm>
            <a:off x="2180496" y="844062"/>
            <a:ext cx="8750104" cy="2056228"/>
          </a:xfrm>
          <a:prstGeom prst="roundRect">
            <a:avLst/>
          </a:prstGeom>
          <a:solidFill>
            <a:srgbClr val="3C6CC2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>
                <a:latin typeface="Book Antiqua" panose="02040602050305030304" pitchFamily="18" charset="0"/>
              </a:rPr>
              <a:t>STATA para Ciencias Sociales y Gestión Pública</a:t>
            </a:r>
          </a:p>
          <a:p>
            <a:pPr algn="ctr"/>
            <a:r>
              <a:rPr lang="es-PE" sz="2800" dirty="0">
                <a:latin typeface="Book Antiqua" panose="02040602050305030304" pitchFamily="18" charset="0"/>
              </a:rPr>
              <a:t>Sesión 3: Visualización de datos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CAB41-A22F-4547-BDD6-92F8AD2ADA12}" type="slidenum">
              <a:rPr lang="es-PE" smtClean="0"/>
              <a:t>1</a:t>
            </a:fld>
            <a:endParaRPr lang="es-PE"/>
          </a:p>
        </p:txBody>
      </p:sp>
      <p:sp>
        <p:nvSpPr>
          <p:cNvPr id="10" name="Marcador de fecha 9"/>
          <p:cNvSpPr>
            <a:spLocks noGrp="1"/>
          </p:cNvSpPr>
          <p:nvPr>
            <p:ph type="dt" sz="half" idx="10"/>
          </p:nvPr>
        </p:nvSpPr>
        <p:spPr>
          <a:xfrm>
            <a:off x="4835666" y="5414333"/>
            <a:ext cx="2743200" cy="365125"/>
          </a:xfrm>
        </p:spPr>
        <p:txBody>
          <a:bodyPr/>
          <a:lstStyle/>
          <a:p>
            <a:pPr algn="ctr"/>
            <a:fld id="{4999E99E-8C03-4E84-8946-A7144BA2F1A5}" type="datetime6">
              <a:rPr lang="es-PE" sz="2400" smtClean="0"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de una variable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10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barra horizontales, sobre categorías: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graph hbar </a:t>
            </a:r>
            <a:r>
              <a:rPr lang="nl-NL" i="1" u="sng" dirty="0">
                <a:latin typeface="Book Antiqua" panose="02040602050305030304" pitchFamily="18" charset="0"/>
              </a:rPr>
              <a:t>(stat)</a:t>
            </a:r>
            <a:r>
              <a:rPr lang="nl-NL" i="1" dirty="0">
                <a:latin typeface="Book Antiqua" panose="02040602050305030304" pitchFamily="18" charset="0"/>
              </a:rPr>
              <a:t> </a:t>
            </a:r>
            <a:r>
              <a:rPr lang="nl-NL" i="1" u="sng" dirty="0">
                <a:latin typeface="Book Antiqua" panose="02040602050305030304" pitchFamily="18" charset="0"/>
              </a:rPr>
              <a:t>var1</a:t>
            </a:r>
            <a:r>
              <a:rPr lang="nl-NL" i="1" dirty="0">
                <a:latin typeface="Book Antiqua" panose="02040602050305030304" pitchFamily="18" charset="0"/>
              </a:rPr>
              <a:t>, over</a:t>
            </a:r>
            <a:r>
              <a:rPr lang="nl-NL" i="1" u="sng" dirty="0">
                <a:latin typeface="Book Antiqua" panose="02040602050305030304" pitchFamily="18" charset="0"/>
              </a:rPr>
              <a:t>(var2)</a:t>
            </a:r>
            <a:r>
              <a:rPr lang="nl-NL" i="1" dirty="0">
                <a:latin typeface="Book Antiqua" panose="02040602050305030304" pitchFamily="18" charset="0"/>
              </a:rPr>
              <a:t> blabel(bar)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4D15DC-8CE9-41D7-BB9C-F79ECACBE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3" t="15778" r="19038" b="7671"/>
          <a:stretch/>
        </p:blipFill>
        <p:spPr>
          <a:xfrm>
            <a:off x="2590574" y="1706697"/>
            <a:ext cx="6598157" cy="469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de una variable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11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barra horizontales, sobre 2 categorías: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graph hbar </a:t>
            </a:r>
            <a:r>
              <a:rPr lang="nl-NL" i="1" u="sng" dirty="0">
                <a:latin typeface="Book Antiqua" panose="02040602050305030304" pitchFamily="18" charset="0"/>
              </a:rPr>
              <a:t>(stat)</a:t>
            </a:r>
            <a:r>
              <a:rPr lang="nl-NL" i="1" dirty="0">
                <a:latin typeface="Book Antiqua" panose="02040602050305030304" pitchFamily="18" charset="0"/>
              </a:rPr>
              <a:t> </a:t>
            </a:r>
            <a:r>
              <a:rPr lang="nl-NL" i="1" u="sng" dirty="0">
                <a:latin typeface="Book Antiqua" panose="02040602050305030304" pitchFamily="18" charset="0"/>
              </a:rPr>
              <a:t>var1</a:t>
            </a:r>
            <a:r>
              <a:rPr lang="nl-NL" i="1" dirty="0">
                <a:latin typeface="Book Antiqua" panose="02040602050305030304" pitchFamily="18" charset="0"/>
              </a:rPr>
              <a:t>, over</a:t>
            </a:r>
            <a:r>
              <a:rPr lang="nl-NL" i="1" u="sng" dirty="0">
                <a:latin typeface="Book Antiqua" panose="02040602050305030304" pitchFamily="18" charset="0"/>
              </a:rPr>
              <a:t>(var2)</a:t>
            </a:r>
            <a:r>
              <a:rPr lang="nl-NL" i="1" dirty="0">
                <a:latin typeface="Book Antiqua" panose="02040602050305030304" pitchFamily="18" charset="0"/>
              </a:rPr>
              <a:t> </a:t>
            </a:r>
            <a:r>
              <a:rPr lang="es-PE" i="1" dirty="0" err="1">
                <a:latin typeface="Book Antiqua" panose="02040602050305030304" pitchFamily="18" charset="0"/>
              </a:rPr>
              <a:t>over</a:t>
            </a:r>
            <a:r>
              <a:rPr lang="es-PE" i="1" dirty="0">
                <a:latin typeface="Book Antiqua" panose="02040602050305030304" pitchFamily="18" charset="0"/>
              </a:rPr>
              <a:t> (</a:t>
            </a:r>
            <a:r>
              <a:rPr lang="es-PE" i="1" u="sng" dirty="0">
                <a:latin typeface="Book Antiqua" panose="02040602050305030304" pitchFamily="18" charset="0"/>
              </a:rPr>
              <a:t>var3</a:t>
            </a:r>
            <a:r>
              <a:rPr lang="es-PE" i="1" dirty="0">
                <a:latin typeface="Book Antiqua" panose="02040602050305030304" pitchFamily="18" charset="0"/>
              </a:rPr>
              <a:t>)</a:t>
            </a: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EC2E41-8755-4334-84FF-776D2C997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9" t="15778" r="19461" b="7261"/>
          <a:stretch/>
        </p:blipFill>
        <p:spPr>
          <a:xfrm>
            <a:off x="2418909" y="1721211"/>
            <a:ext cx="6405775" cy="463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7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12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2530546"/>
            <a:ext cx="11838709" cy="15127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4000" b="1" dirty="0">
                <a:latin typeface="Book Antiqua" panose="02040602050305030304" pitchFamily="18" charset="0"/>
              </a:rPr>
              <a:t>Gráficos de dos variables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4000" b="1" dirty="0">
                <a:latin typeface="Book Antiqua" panose="02040602050305030304" pitchFamily="18" charset="0"/>
              </a:rPr>
              <a:t>(continua y discreta)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0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(continua y discreta)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13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puntos: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graph dot (</a:t>
            </a:r>
            <a:r>
              <a:rPr lang="nl-NL" i="1" u="sng" dirty="0">
                <a:latin typeface="Book Antiqua" panose="02040602050305030304" pitchFamily="18" charset="0"/>
              </a:rPr>
              <a:t>stat</a:t>
            </a:r>
            <a:r>
              <a:rPr lang="nl-NL" i="1" dirty="0">
                <a:latin typeface="Book Antiqua" panose="02040602050305030304" pitchFamily="18" charset="0"/>
              </a:rPr>
              <a:t>) </a:t>
            </a:r>
            <a:r>
              <a:rPr lang="nl-NL" i="1" u="sng" dirty="0">
                <a:latin typeface="Book Antiqua" panose="02040602050305030304" pitchFamily="18" charset="0"/>
              </a:rPr>
              <a:t>var1</a:t>
            </a:r>
            <a:r>
              <a:rPr lang="nl-NL" i="1" dirty="0">
                <a:latin typeface="Book Antiqua" panose="02040602050305030304" pitchFamily="18" charset="0"/>
              </a:rPr>
              <a:t>,over(</a:t>
            </a:r>
            <a:r>
              <a:rPr lang="nl-NL" i="1" u="sng" dirty="0">
                <a:latin typeface="Book Antiqua" panose="02040602050305030304" pitchFamily="18" charset="0"/>
              </a:rPr>
              <a:t>var2</a:t>
            </a:r>
            <a:r>
              <a:rPr lang="nl-NL" i="1" dirty="0">
                <a:latin typeface="Book Antiqua" panose="02040602050305030304" pitchFamily="18" charset="0"/>
              </a:rPr>
              <a:t>)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77A923-E4CA-4402-B533-F5200B3F3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3" t="14752" r="19693" b="7262"/>
          <a:stretch/>
        </p:blipFill>
        <p:spPr>
          <a:xfrm>
            <a:off x="2996417" y="1706697"/>
            <a:ext cx="6457071" cy="47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4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(continua y discreta)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14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cajas: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graph hbox </a:t>
            </a:r>
            <a:r>
              <a:rPr lang="nl-NL" i="1" u="sng" dirty="0">
                <a:latin typeface="Book Antiqua" panose="02040602050305030304" pitchFamily="18" charset="0"/>
              </a:rPr>
              <a:t>var1</a:t>
            </a:r>
            <a:r>
              <a:rPr lang="nl-NL" i="1" dirty="0">
                <a:latin typeface="Book Antiqua" panose="02040602050305030304" pitchFamily="18" charset="0"/>
              </a:rPr>
              <a:t>,over(</a:t>
            </a:r>
            <a:r>
              <a:rPr lang="nl-NL" i="1" u="sng" dirty="0">
                <a:latin typeface="Book Antiqua" panose="02040602050305030304" pitchFamily="18" charset="0"/>
              </a:rPr>
              <a:t>var2</a:t>
            </a:r>
            <a:r>
              <a:rPr lang="nl-NL" i="1" dirty="0">
                <a:latin typeface="Book Antiqua" panose="02040602050305030304" pitchFamily="18" charset="0"/>
              </a:rPr>
              <a:t>)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2B021B-E613-4BEB-911B-E0177B587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3" t="14752" r="19577" b="7877"/>
          <a:stretch/>
        </p:blipFill>
        <p:spPr>
          <a:xfrm>
            <a:off x="2574387" y="1706697"/>
            <a:ext cx="6499274" cy="47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8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(continua y discreta)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15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violín: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vioplot </a:t>
            </a:r>
            <a:r>
              <a:rPr lang="nl-NL" i="1" u="sng" dirty="0">
                <a:latin typeface="Book Antiqua" panose="02040602050305030304" pitchFamily="18" charset="0"/>
              </a:rPr>
              <a:t>var1 var2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055CEFA-7695-4A46-A179-B61F9F61E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0" t="10666" r="17722" b="6274"/>
          <a:stretch/>
        </p:blipFill>
        <p:spPr>
          <a:xfrm>
            <a:off x="291715" y="2456414"/>
            <a:ext cx="5217459" cy="377582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7578E9C-5451-45ED-8824-72646573F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8" t="12157" r="17721" b="5751"/>
          <a:stretch/>
        </p:blipFill>
        <p:spPr>
          <a:xfrm>
            <a:off x="5910550" y="2385537"/>
            <a:ext cx="5445931" cy="3917577"/>
          </a:xfrm>
          <a:prstGeom prst="rect">
            <a:avLst/>
          </a:prstGeom>
        </p:spPr>
      </p:pic>
      <p:sp>
        <p:nvSpPr>
          <p:cNvPr id="15" name="CuadroTexto 7">
            <a:extLst>
              <a:ext uri="{FF2B5EF4-FFF2-40B4-BE49-F238E27FC236}">
                <a16:creationId xmlns:a16="http://schemas.microsoft.com/office/drawing/2014/main" id="{E1550FBC-5D44-4628-9C6C-E6CF11B596EE}"/>
              </a:ext>
            </a:extLst>
          </p:cNvPr>
          <p:cNvSpPr txBox="1"/>
          <p:nvPr/>
        </p:nvSpPr>
        <p:spPr>
          <a:xfrm>
            <a:off x="1850869" y="2044180"/>
            <a:ext cx="273009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Violín de dos variables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16" name="CuadroTexto 7">
            <a:extLst>
              <a:ext uri="{FF2B5EF4-FFF2-40B4-BE49-F238E27FC236}">
                <a16:creationId xmlns:a16="http://schemas.microsoft.com/office/drawing/2014/main" id="{168DC426-CFCE-4272-BC74-BED27CEE7714}"/>
              </a:ext>
            </a:extLst>
          </p:cNvPr>
          <p:cNvSpPr txBox="1"/>
          <p:nvPr/>
        </p:nvSpPr>
        <p:spPr>
          <a:xfrm>
            <a:off x="7209659" y="1962930"/>
            <a:ext cx="4146822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Violín de una </a:t>
            </a:r>
            <a:r>
              <a:rPr lang="es-PE" b="1" u="sng" dirty="0" err="1">
                <a:latin typeface="Book Antiqua" panose="02040602050305030304" pitchFamily="18" charset="0"/>
              </a:rPr>
              <a:t>var</a:t>
            </a:r>
            <a:r>
              <a:rPr lang="es-PE" b="1" u="sng" dirty="0">
                <a:latin typeface="Book Antiqua" panose="02040602050305030304" pitchFamily="18" charset="0"/>
              </a:rPr>
              <a:t>. según categoría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451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(continua y discreta)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16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</a:t>
            </a:r>
            <a:r>
              <a:rPr lang="es-PE" sz="2000" b="1" dirty="0" err="1">
                <a:latin typeface="Book Antiqua" panose="02040602050305030304" pitchFamily="18" charset="0"/>
              </a:rPr>
              <a:t>Pye</a:t>
            </a:r>
            <a:r>
              <a:rPr lang="es-PE" sz="2000" b="1" dirty="0">
                <a:latin typeface="Book Antiqua" panose="02040602050305030304" pitchFamily="18" charset="0"/>
              </a:rPr>
              <a:t>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graph pie </a:t>
            </a:r>
            <a:r>
              <a:rPr lang="nl-NL" i="1" u="sng" dirty="0">
                <a:latin typeface="Book Antiqua" panose="02040602050305030304" pitchFamily="18" charset="0"/>
              </a:rPr>
              <a:t>var1, </a:t>
            </a:r>
            <a:r>
              <a:rPr lang="nl-NL" i="1" dirty="0">
                <a:latin typeface="Book Antiqua" panose="02040602050305030304" pitchFamily="18" charset="0"/>
              </a:rPr>
              <a:t>over</a:t>
            </a:r>
            <a:r>
              <a:rPr lang="nl-NL" i="1" u="sng" dirty="0">
                <a:latin typeface="Book Antiqua" panose="02040602050305030304" pitchFamily="18" charset="0"/>
              </a:rPr>
              <a:t>(var2)</a:t>
            </a: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B69082-DFB0-44A4-94FA-CBA07D10F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9" t="13931" r="19346" b="6645"/>
          <a:stretch/>
        </p:blipFill>
        <p:spPr>
          <a:xfrm>
            <a:off x="2616554" y="1766235"/>
            <a:ext cx="6457107" cy="46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17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2530546"/>
            <a:ext cx="11838709" cy="15127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4000" b="1" dirty="0">
                <a:latin typeface="Book Antiqua" panose="02040602050305030304" pitchFamily="18" charset="0"/>
              </a:rPr>
              <a:t>Gráficos de dos variables continuas</a:t>
            </a: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0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continuas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18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dispersión: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scatter </a:t>
            </a:r>
            <a:r>
              <a:rPr lang="nl-NL" i="1" u="sng" dirty="0">
                <a:latin typeface="Book Antiqua" panose="02040602050305030304" pitchFamily="18" charset="0"/>
              </a:rPr>
              <a:t>var1 var2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4B5115-DB71-4779-A576-1A232A9A0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0" t="14752" r="19577" b="6851"/>
          <a:stretch/>
        </p:blipFill>
        <p:spPr>
          <a:xfrm>
            <a:off x="176645" y="2244363"/>
            <a:ext cx="5605177" cy="4055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1ECD60-4B53-4476-9778-2BEC09DAA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9" t="13522" r="19693" b="8121"/>
          <a:stretch/>
        </p:blipFill>
        <p:spPr>
          <a:xfrm>
            <a:off x="6004913" y="2244363"/>
            <a:ext cx="5919354" cy="4272318"/>
          </a:xfrm>
          <a:prstGeom prst="rect">
            <a:avLst/>
          </a:prstGeom>
        </p:spPr>
      </p:pic>
      <p:sp>
        <p:nvSpPr>
          <p:cNvPr id="13" name="CuadroTexto 7">
            <a:extLst>
              <a:ext uri="{FF2B5EF4-FFF2-40B4-BE49-F238E27FC236}">
                <a16:creationId xmlns:a16="http://schemas.microsoft.com/office/drawing/2014/main" id="{F3DC0DB1-2629-4BD5-8840-1083480B224A}"/>
              </a:ext>
            </a:extLst>
          </p:cNvPr>
          <p:cNvSpPr txBox="1"/>
          <p:nvPr/>
        </p:nvSpPr>
        <p:spPr>
          <a:xfrm>
            <a:off x="2458818" y="1839946"/>
            <a:ext cx="126911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Sencillo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14" name="CuadroTexto 7">
            <a:extLst>
              <a:ext uri="{FF2B5EF4-FFF2-40B4-BE49-F238E27FC236}">
                <a16:creationId xmlns:a16="http://schemas.microsoft.com/office/drawing/2014/main" id="{EA85A28F-4418-45DF-811A-DA4AC7B3C47B}"/>
              </a:ext>
            </a:extLst>
          </p:cNvPr>
          <p:cNvSpPr txBox="1"/>
          <p:nvPr/>
        </p:nvSpPr>
        <p:spPr>
          <a:xfrm>
            <a:off x="8190124" y="1767747"/>
            <a:ext cx="1543058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Con detalles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024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continuas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19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dispersión con línea de ajuste: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lfit/qfit/lowess </a:t>
            </a:r>
            <a:r>
              <a:rPr lang="nl-NL" i="1" u="sng" dirty="0">
                <a:latin typeface="Book Antiqua" panose="02040602050305030304" pitchFamily="18" charset="0"/>
              </a:rPr>
              <a:t>var1 var2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F3DC0DB1-2629-4BD5-8840-1083480B224A}"/>
              </a:ext>
            </a:extLst>
          </p:cNvPr>
          <p:cNvSpPr txBox="1"/>
          <p:nvPr/>
        </p:nvSpPr>
        <p:spPr>
          <a:xfrm>
            <a:off x="1603718" y="1839946"/>
            <a:ext cx="2124220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Con ajuste lineal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14" name="CuadroTexto 7">
            <a:extLst>
              <a:ext uri="{FF2B5EF4-FFF2-40B4-BE49-F238E27FC236}">
                <a16:creationId xmlns:a16="http://schemas.microsoft.com/office/drawing/2014/main" id="{EA85A28F-4418-45DF-811A-DA4AC7B3C47B}"/>
              </a:ext>
            </a:extLst>
          </p:cNvPr>
          <p:cNvSpPr txBox="1"/>
          <p:nvPr/>
        </p:nvSpPr>
        <p:spPr>
          <a:xfrm>
            <a:off x="7731560" y="1887650"/>
            <a:ext cx="2684202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Con ajuste suavizado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CE9D7A-9A33-4621-85DB-AAD89F39C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1" t="14137" r="19461" b="7467"/>
          <a:stretch/>
        </p:blipFill>
        <p:spPr>
          <a:xfrm>
            <a:off x="163145" y="2249565"/>
            <a:ext cx="5514535" cy="4012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B2D125-8EAF-4D07-8F61-639B14D49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6" t="13726" r="19577" b="7056"/>
          <a:stretch/>
        </p:blipFill>
        <p:spPr>
          <a:xfrm>
            <a:off x="6138211" y="2310615"/>
            <a:ext cx="5514535" cy="40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03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Temas a abordar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2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903007"/>
            <a:ext cx="11838709" cy="49133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dirty="0">
                <a:latin typeface="Book Antiqua" panose="02040602050305030304" pitchFamily="18" charset="0"/>
              </a:rPr>
              <a:t>Esta sesión dará a conocer los procedimientos para elaborar gráficos informativos sistematizados de información, teniendo en cuenta su naturaleza discreta o continua.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dirty="0">
                <a:latin typeface="Book Antiqua" panose="02040602050305030304" pitchFamily="18" charset="0"/>
              </a:rPr>
              <a:t>Las aplicaciones se realizarán usando la Encuesta Nacional de Docentes (ENDO) del año 2018.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dirty="0">
                <a:latin typeface="Book Antiqua" panose="02040602050305030304" pitchFamily="18" charset="0"/>
              </a:rPr>
              <a:t>Los temas a tratar son: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Gráficos de una variable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Gráficos de dos variables (continua y discreta)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Gráficos de dos variables continuas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Gráficos combinados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Gráficos de tres variables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Uso del </a:t>
            </a:r>
            <a:r>
              <a:rPr lang="es-PE" dirty="0" err="1">
                <a:latin typeface="Book Antiqua" panose="02040602050305030304" pitchFamily="18" charset="0"/>
              </a:rPr>
              <a:t>graph</a:t>
            </a:r>
            <a:r>
              <a:rPr lang="es-PE" dirty="0">
                <a:latin typeface="Book Antiqua" panose="02040602050305030304" pitchFamily="18" charset="0"/>
              </a:rPr>
              <a:t> editor/</a:t>
            </a:r>
            <a:r>
              <a:rPr lang="es-PE" dirty="0" err="1">
                <a:latin typeface="Book Antiqua" panose="02040602050305030304" pitchFamily="18" charset="0"/>
              </a:rPr>
              <a:t>recorder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Mapas </a:t>
            </a:r>
            <a:r>
              <a:rPr lang="es-PE" dirty="0" err="1">
                <a:latin typeface="Book Antiqua" panose="02040602050305030304" pitchFamily="18" charset="0"/>
              </a:rPr>
              <a:t>coropléticos</a:t>
            </a:r>
            <a:r>
              <a:rPr lang="es-PE" dirty="0">
                <a:latin typeface="Book Antiqua" panose="02040602050305030304" pitchFamily="18" charset="0"/>
              </a:rPr>
              <a:t> en Stata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00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continuas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20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puntos unidos: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twoway connected </a:t>
            </a:r>
            <a:r>
              <a:rPr lang="nl-NL" i="1" u="sng" dirty="0">
                <a:latin typeface="Book Antiqua" panose="02040602050305030304" pitchFamily="18" charset="0"/>
              </a:rPr>
              <a:t>var1 var2</a:t>
            </a:r>
            <a:r>
              <a:rPr lang="nl-NL" i="1" dirty="0">
                <a:latin typeface="Book Antiqua" panose="02040602050305030304" pitchFamily="18" charset="0"/>
              </a:rPr>
              <a:t>, sort(</a:t>
            </a:r>
            <a:r>
              <a:rPr lang="nl-NL" i="1" u="sng" dirty="0">
                <a:latin typeface="Book Antiqua" panose="02040602050305030304" pitchFamily="18" charset="0"/>
              </a:rPr>
              <a:t>var1/var2</a:t>
            </a:r>
            <a:r>
              <a:rPr lang="nl-NL" i="1" dirty="0">
                <a:latin typeface="Book Antiqua" panose="02040602050305030304" pitchFamily="18" charset="0"/>
              </a:rPr>
              <a:t>)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D3AD3A-5608-4CFE-8DCB-1FAC8B048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2" t="13726" r="19577" b="7261"/>
          <a:stretch/>
        </p:blipFill>
        <p:spPr>
          <a:xfrm>
            <a:off x="2431298" y="1752415"/>
            <a:ext cx="6107791" cy="44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3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continuas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21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área: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twoway area </a:t>
            </a:r>
            <a:r>
              <a:rPr lang="nl-NL" i="1" u="sng" dirty="0">
                <a:latin typeface="Book Antiqua" panose="02040602050305030304" pitchFamily="18" charset="0"/>
              </a:rPr>
              <a:t>var1 var2</a:t>
            </a:r>
            <a:r>
              <a:rPr lang="nl-NL" i="1" dirty="0">
                <a:latin typeface="Book Antiqua" panose="02040602050305030304" pitchFamily="18" charset="0"/>
              </a:rPr>
              <a:t>, sort(</a:t>
            </a:r>
            <a:r>
              <a:rPr lang="nl-NL" i="1" u="sng" dirty="0">
                <a:latin typeface="Book Antiqua" panose="02040602050305030304" pitchFamily="18" charset="0"/>
              </a:rPr>
              <a:t>var2</a:t>
            </a:r>
            <a:r>
              <a:rPr lang="nl-NL" i="1" dirty="0">
                <a:latin typeface="Book Antiqua" panose="02040602050305030304" pitchFamily="18" charset="0"/>
              </a:rPr>
              <a:t>)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11" name="CuadroTexto 7">
            <a:extLst>
              <a:ext uri="{FF2B5EF4-FFF2-40B4-BE49-F238E27FC236}">
                <a16:creationId xmlns:a16="http://schemas.microsoft.com/office/drawing/2014/main" id="{75EE8B9C-CA5C-432E-BB52-34FE19DBE714}"/>
              </a:ext>
            </a:extLst>
          </p:cNvPr>
          <p:cNvSpPr txBox="1"/>
          <p:nvPr/>
        </p:nvSpPr>
        <p:spPr>
          <a:xfrm>
            <a:off x="1603718" y="1839946"/>
            <a:ext cx="2124220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De una variable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EC9F92CD-BB9A-4279-BD17-1F62C53FD7CE}"/>
              </a:ext>
            </a:extLst>
          </p:cNvPr>
          <p:cNvSpPr txBox="1"/>
          <p:nvPr/>
        </p:nvSpPr>
        <p:spPr>
          <a:xfrm>
            <a:off x="7731560" y="1887650"/>
            <a:ext cx="2684202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De dos variables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157B5-1773-4480-A783-7CBC4652C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46" t="13315" r="18654" b="6646"/>
          <a:stretch/>
        </p:blipFill>
        <p:spPr>
          <a:xfrm>
            <a:off x="417832" y="2321764"/>
            <a:ext cx="5311917" cy="3886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26A5E9-263A-413F-92F1-92154F9D6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0" t="13931" r="19693" b="6235"/>
          <a:stretch/>
        </p:blipFill>
        <p:spPr>
          <a:xfrm>
            <a:off x="6095999" y="2321764"/>
            <a:ext cx="5479925" cy="40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9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continuas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22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barras dobles: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twoway bar </a:t>
            </a:r>
            <a:r>
              <a:rPr lang="nl-NL" i="1" u="sng" dirty="0">
                <a:latin typeface="Book Antiqua" panose="02040602050305030304" pitchFamily="18" charset="0"/>
              </a:rPr>
              <a:t>var1 var2</a:t>
            </a: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6814F3-04AA-43A6-B054-06328C8C1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1" t="14137" r="19346" b="7261"/>
          <a:stretch/>
        </p:blipFill>
        <p:spPr>
          <a:xfrm>
            <a:off x="2642243" y="1752415"/>
            <a:ext cx="6182441" cy="45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5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continuas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23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barras dobles: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Aplicación para construir pirámide de edades</a:t>
            </a: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7AED3-D223-42B0-A6BF-B4C6349DC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4" t="14548" r="19693" b="6645"/>
          <a:stretch/>
        </p:blipFill>
        <p:spPr>
          <a:xfrm>
            <a:off x="2211340" y="1677151"/>
            <a:ext cx="6711820" cy="48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18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continuas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24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puntos dobles: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twoway dot </a:t>
            </a:r>
            <a:r>
              <a:rPr lang="nl-NL" i="1" u="sng" dirty="0">
                <a:latin typeface="Book Antiqua" panose="02040602050305030304" pitchFamily="18" charset="0"/>
              </a:rPr>
              <a:t>var1 var2</a:t>
            </a: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4E7ADC-2CB7-4679-B065-01C40CB3C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9" t="14137" r="20154" b="7672"/>
          <a:stretch/>
        </p:blipFill>
        <p:spPr>
          <a:xfrm>
            <a:off x="2574387" y="1721211"/>
            <a:ext cx="6400800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1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continuas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25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puntos y líneas: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twoway dropline </a:t>
            </a:r>
            <a:r>
              <a:rPr lang="nl-NL" i="1" u="sng" dirty="0">
                <a:latin typeface="Book Antiqua" panose="02040602050305030304" pitchFamily="18" charset="0"/>
              </a:rPr>
              <a:t>var1 var2</a:t>
            </a: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81C5FE-D39E-4122-B1D8-49A9B5AEE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1" t="15162" r="19923" b="7467"/>
          <a:stretch/>
        </p:blipFill>
        <p:spPr>
          <a:xfrm>
            <a:off x="2759387" y="1721211"/>
            <a:ext cx="6302325" cy="45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8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dos variables continuas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26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 err="1">
                <a:latin typeface="Book Antiqua" panose="02040602050305030304" pitchFamily="18" charset="0"/>
              </a:rPr>
              <a:t>Binscatter</a:t>
            </a:r>
            <a:r>
              <a:rPr lang="es-PE" sz="2000" b="1" dirty="0">
                <a:latin typeface="Book Antiqua" panose="02040602050305030304" pitchFamily="18" charset="0"/>
              </a:rPr>
              <a:t>: media o mediana de variable “y” para cada “x”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binscatter </a:t>
            </a:r>
            <a:r>
              <a:rPr lang="nl-NL" i="1" u="sng" dirty="0">
                <a:latin typeface="Book Antiqua" panose="02040602050305030304" pitchFamily="18" charset="0"/>
              </a:rPr>
              <a:t>var1 var2</a:t>
            </a: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B7DDDC-4ACB-4E45-8E03-DDBABC6B8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8" t="15425" r="60515" b="40000"/>
          <a:stretch/>
        </p:blipFill>
        <p:spPr>
          <a:xfrm>
            <a:off x="2510118" y="1865001"/>
            <a:ext cx="5701552" cy="406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99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27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2530546"/>
            <a:ext cx="11838709" cy="15127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4000" b="1" dirty="0">
                <a:latin typeface="Book Antiqua" panose="02040602050305030304" pitchFamily="18" charset="0"/>
              </a:rPr>
              <a:t>Gráficos combinados</a:t>
            </a: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05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combinados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28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Diferentes categorías en un panel: 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twoway (graph1</a:t>
            </a:r>
            <a:r>
              <a:rPr lang="nl-NL" i="1" u="sng" dirty="0">
                <a:latin typeface="Book Antiqua" panose="02040602050305030304" pitchFamily="18" charset="0"/>
              </a:rPr>
              <a:t> var1 var2) </a:t>
            </a:r>
            <a:r>
              <a:rPr lang="nl-NL" i="1" dirty="0">
                <a:latin typeface="Book Antiqua" panose="02040602050305030304" pitchFamily="18" charset="0"/>
              </a:rPr>
              <a:t>(graph2</a:t>
            </a:r>
            <a:r>
              <a:rPr lang="nl-NL" i="1" u="sng" dirty="0">
                <a:latin typeface="Book Antiqua" panose="02040602050305030304" pitchFamily="18" charset="0"/>
              </a:rPr>
              <a:t> var1 var2)</a:t>
            </a:r>
            <a:r>
              <a:rPr lang="nl-NL" i="1" dirty="0">
                <a:latin typeface="Book Antiqua" panose="02040602050305030304" pitchFamily="18" charset="0"/>
              </a:rPr>
              <a:t>, by(</a:t>
            </a:r>
            <a:r>
              <a:rPr lang="nl-NL" i="1" u="sng" dirty="0">
                <a:latin typeface="Book Antiqua" panose="02040602050305030304" pitchFamily="18" charset="0"/>
              </a:rPr>
              <a:t>var_categ)</a:t>
            </a:r>
            <a:endParaRPr lang="es-PE" i="1" u="sng" dirty="0">
              <a:latin typeface="Book Antiqua" panose="0204060205030503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975DB2-B119-4A19-9AA1-228340988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2" t="14957" r="19923" b="7877"/>
          <a:stretch/>
        </p:blipFill>
        <p:spPr>
          <a:xfrm>
            <a:off x="35968" y="2210612"/>
            <a:ext cx="5896139" cy="4255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AB1F54-FDC3-4B97-A8F2-6D5086995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1" t="15779" r="20038" b="6929"/>
          <a:stretch/>
        </p:blipFill>
        <p:spPr>
          <a:xfrm>
            <a:off x="6124793" y="2183313"/>
            <a:ext cx="5897735" cy="4255180"/>
          </a:xfrm>
          <a:prstGeom prst="rect">
            <a:avLst/>
          </a:prstGeom>
        </p:spPr>
      </p:pic>
      <p:sp>
        <p:nvSpPr>
          <p:cNvPr id="15" name="CuadroTexto 7">
            <a:extLst>
              <a:ext uri="{FF2B5EF4-FFF2-40B4-BE49-F238E27FC236}">
                <a16:creationId xmlns:a16="http://schemas.microsoft.com/office/drawing/2014/main" id="{AB7C56F7-98B0-44AE-A6F6-7AD537CFCD9C}"/>
              </a:ext>
            </a:extLst>
          </p:cNvPr>
          <p:cNvSpPr txBox="1"/>
          <p:nvPr/>
        </p:nvSpPr>
        <p:spPr>
          <a:xfrm>
            <a:off x="1842867" y="1900200"/>
            <a:ext cx="2546251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Por gestión de la IE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16" name="CuadroTexto 7">
            <a:extLst>
              <a:ext uri="{FF2B5EF4-FFF2-40B4-BE49-F238E27FC236}">
                <a16:creationId xmlns:a16="http://schemas.microsoft.com/office/drawing/2014/main" id="{29926718-8A3C-4623-BC8A-B437044D6779}"/>
              </a:ext>
            </a:extLst>
          </p:cNvPr>
          <p:cNvSpPr txBox="1"/>
          <p:nvPr/>
        </p:nvSpPr>
        <p:spPr>
          <a:xfrm>
            <a:off x="7709983" y="1783597"/>
            <a:ext cx="2546251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Por estudios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726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combinados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29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Combinando gráficos elaborados por separado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graph combine </a:t>
            </a:r>
            <a:r>
              <a:rPr lang="nl-NL" i="1" u="sng" dirty="0">
                <a:latin typeface="Book Antiqua" panose="02040602050305030304" pitchFamily="18" charset="0"/>
              </a:rPr>
              <a:t>graph1 graph2, </a:t>
            </a:r>
            <a:r>
              <a:rPr lang="nl-NL" i="1" dirty="0">
                <a:latin typeface="Book Antiqua" panose="02040602050305030304" pitchFamily="18" charset="0"/>
              </a:rPr>
              <a:t>col(xx) row(yy)</a:t>
            </a:r>
            <a:endParaRPr lang="es-PE" i="1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48365-21E7-439F-AC7A-3DD21A7D1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5" t="15368" r="19346" b="7467"/>
          <a:stretch/>
        </p:blipFill>
        <p:spPr>
          <a:xfrm>
            <a:off x="2646845" y="1721211"/>
            <a:ext cx="6527409" cy="4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3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2530546"/>
            <a:ext cx="11838709" cy="15127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4000" b="1" dirty="0">
                <a:latin typeface="Book Antiqua" panose="02040602050305030304" pitchFamily="18" charset="0"/>
              </a:rPr>
              <a:t>La Encuesta Nacional de Docentes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4000" b="1" dirty="0">
                <a:latin typeface="Book Antiqua" panose="02040602050305030304" pitchFamily="18" charset="0"/>
              </a:rPr>
              <a:t>(ENDO)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25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combinados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30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Matriz de gráficos: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graph matrix </a:t>
            </a:r>
            <a:r>
              <a:rPr lang="nl-NL" i="1" u="sng" dirty="0">
                <a:latin typeface="Book Antiqua" panose="02040602050305030304" pitchFamily="18" charset="0"/>
              </a:rPr>
              <a:t>var1 var2 var3</a:t>
            </a:r>
            <a:endParaRPr lang="es-PE" i="1" dirty="0">
              <a:latin typeface="Book Antiqua" panose="0204060205030503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DB5834-BCA5-423A-BFFA-0F16B8C9B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7" t="15573" r="21193" b="7672"/>
          <a:stretch/>
        </p:blipFill>
        <p:spPr>
          <a:xfrm>
            <a:off x="2773454" y="1721211"/>
            <a:ext cx="6274191" cy="46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12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31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2530546"/>
            <a:ext cx="11838709" cy="15127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4000" b="1" dirty="0">
                <a:latin typeface="Book Antiqua" panose="02040602050305030304" pitchFamily="18" charset="0"/>
              </a:rPr>
              <a:t>Gráficos de tres variables</a:t>
            </a: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24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de tres variables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32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Gráfico de contorno con sombra de área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twoway contour </a:t>
            </a:r>
            <a:r>
              <a:rPr lang="nl-NL" i="1" u="sng" dirty="0">
                <a:latin typeface="Book Antiqua" panose="02040602050305030304" pitchFamily="18" charset="0"/>
              </a:rPr>
              <a:t>var1 var2 var3</a:t>
            </a:r>
            <a:endParaRPr lang="es-PE" i="1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784A6F-B383-469C-AFA4-B15C0CA27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61" t="15778" r="20155" b="7467"/>
          <a:stretch/>
        </p:blipFill>
        <p:spPr>
          <a:xfrm>
            <a:off x="291715" y="2232205"/>
            <a:ext cx="5804285" cy="4182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E22BAF-8C97-4ED4-9167-EAB6E3521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7" t="15368" r="20384" b="8903"/>
          <a:stretch/>
        </p:blipFill>
        <p:spPr>
          <a:xfrm>
            <a:off x="6303729" y="2183313"/>
            <a:ext cx="5888270" cy="4210797"/>
          </a:xfrm>
          <a:prstGeom prst="rect">
            <a:avLst/>
          </a:prstGeom>
        </p:spPr>
      </p:pic>
      <p:sp>
        <p:nvSpPr>
          <p:cNvPr id="14" name="CuadroTexto 7">
            <a:extLst>
              <a:ext uri="{FF2B5EF4-FFF2-40B4-BE49-F238E27FC236}">
                <a16:creationId xmlns:a16="http://schemas.microsoft.com/office/drawing/2014/main" id="{497FB155-8B8A-4C2C-8B98-A39C0F40C999}"/>
              </a:ext>
            </a:extLst>
          </p:cNvPr>
          <p:cNvSpPr txBox="1"/>
          <p:nvPr/>
        </p:nvSpPr>
        <p:spPr>
          <a:xfrm>
            <a:off x="1842867" y="1900200"/>
            <a:ext cx="2546251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Tipo mapa de calor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15" name="CuadroTexto 7">
            <a:extLst>
              <a:ext uri="{FF2B5EF4-FFF2-40B4-BE49-F238E27FC236}">
                <a16:creationId xmlns:a16="http://schemas.microsoft.com/office/drawing/2014/main" id="{BC085162-FBE0-480E-84A7-7D8FD5D879E4}"/>
              </a:ext>
            </a:extLst>
          </p:cNvPr>
          <p:cNvSpPr txBox="1"/>
          <p:nvPr/>
        </p:nvSpPr>
        <p:spPr>
          <a:xfrm>
            <a:off x="7534424" y="1750805"/>
            <a:ext cx="2814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u="sng" dirty="0">
                <a:latin typeface="Book Antiqua" panose="02040602050305030304" pitchFamily="18" charset="0"/>
              </a:rPr>
              <a:t>Por intensidad de color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396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33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2530546"/>
            <a:ext cx="11838709" cy="15127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4000" b="1" dirty="0">
                <a:latin typeface="Book Antiqua" panose="02040602050305030304" pitchFamily="18" charset="0"/>
              </a:rPr>
              <a:t>Uso del </a:t>
            </a:r>
            <a:r>
              <a:rPr lang="es-PE" sz="4000" b="1" dirty="0" err="1">
                <a:latin typeface="Book Antiqua" panose="02040602050305030304" pitchFamily="18" charset="0"/>
              </a:rPr>
              <a:t>graph</a:t>
            </a:r>
            <a:r>
              <a:rPr lang="es-PE" sz="4000" b="1" dirty="0">
                <a:latin typeface="Book Antiqua" panose="02040602050305030304" pitchFamily="18" charset="0"/>
              </a:rPr>
              <a:t> editor/</a:t>
            </a:r>
            <a:r>
              <a:rPr lang="es-PE" sz="4000" b="1" dirty="0" err="1">
                <a:latin typeface="Book Antiqua" panose="02040602050305030304" pitchFamily="18" charset="0"/>
              </a:rPr>
              <a:t>recorder</a:t>
            </a: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989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Uso del </a:t>
            </a:r>
            <a:r>
              <a:rPr lang="es-PE" sz="3200" dirty="0" err="1">
                <a:latin typeface="Book Antiqua" panose="02040602050305030304" pitchFamily="18" charset="0"/>
              </a:rPr>
              <a:t>graph</a:t>
            </a:r>
            <a:r>
              <a:rPr lang="es-PE" sz="3200" dirty="0">
                <a:latin typeface="Book Antiqua" panose="02040602050305030304" pitchFamily="18" charset="0"/>
              </a:rPr>
              <a:t> editor/</a:t>
            </a:r>
            <a:r>
              <a:rPr lang="es-PE" sz="3200" dirty="0" err="1">
                <a:latin typeface="Book Antiqua" panose="02040602050305030304" pitchFamily="18" charset="0"/>
              </a:rPr>
              <a:t>recorder</a:t>
            </a:r>
            <a:endParaRPr lang="es-PE" sz="3200" dirty="0">
              <a:latin typeface="Book Antiqua" panose="02040602050305030304" pitchFamily="18" charset="0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34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2"/>
            <a:ext cx="11838709" cy="101019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El </a:t>
            </a:r>
            <a:r>
              <a:rPr lang="es-PE" dirty="0" err="1">
                <a:latin typeface="Book Antiqua" panose="02040602050305030304" pitchFamily="18" charset="0"/>
              </a:rPr>
              <a:t>graph</a:t>
            </a:r>
            <a:r>
              <a:rPr lang="es-PE" dirty="0">
                <a:latin typeface="Book Antiqua" panose="02040602050305030304" pitchFamily="18" charset="0"/>
              </a:rPr>
              <a:t> editor/</a:t>
            </a:r>
            <a:r>
              <a:rPr lang="es-PE" dirty="0" err="1">
                <a:latin typeface="Book Antiqua" panose="02040602050305030304" pitchFamily="18" charset="0"/>
              </a:rPr>
              <a:t>recorder</a:t>
            </a:r>
            <a:r>
              <a:rPr lang="es-PE" dirty="0">
                <a:latin typeface="Book Antiqua" panose="02040602050305030304" pitchFamily="18" charset="0"/>
              </a:rPr>
              <a:t> es una herramienta que nos permite editar los gráficos elaborados, además de realizar cambios de manera manual y grabarlos para replicarlos posteriormente, ya sea con las mismas variables o con otras.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El primer paso consiste en elaborar un gráfico y luego hacer </a:t>
            </a:r>
            <a:r>
              <a:rPr lang="es-PE" dirty="0" err="1">
                <a:latin typeface="Book Antiqua" panose="02040602050305030304" pitchFamily="18" charset="0"/>
              </a:rPr>
              <a:t>click</a:t>
            </a:r>
            <a:r>
              <a:rPr lang="es-PE" dirty="0">
                <a:latin typeface="Book Antiqua" panose="02040602050305030304" pitchFamily="18" charset="0"/>
              </a:rPr>
              <a:t> en el </a:t>
            </a:r>
            <a:r>
              <a:rPr lang="es-PE" b="1" u="sng" dirty="0">
                <a:latin typeface="Book Antiqua" panose="02040602050305030304" pitchFamily="18" charset="0"/>
              </a:rPr>
              <a:t>ícono de edición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75E74-ADE9-4335-86C0-0289E47FF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4" r="18192" b="47075"/>
          <a:stretch/>
        </p:blipFill>
        <p:spPr>
          <a:xfrm>
            <a:off x="721977" y="2370404"/>
            <a:ext cx="10882484" cy="39600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8C7234-1A41-43A0-8CE8-06B99D2B37F4}"/>
              </a:ext>
            </a:extLst>
          </p:cNvPr>
          <p:cNvSpPr/>
          <p:nvPr/>
        </p:nvSpPr>
        <p:spPr>
          <a:xfrm>
            <a:off x="1871004" y="2743200"/>
            <a:ext cx="2039814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DBDB54-EE09-4A14-9D34-F7A03DD52C2E}"/>
              </a:ext>
            </a:extLst>
          </p:cNvPr>
          <p:cNvCxnSpPr>
            <a:cxnSpLocks/>
          </p:cNvCxnSpPr>
          <p:nvPr/>
        </p:nvCxnSpPr>
        <p:spPr>
          <a:xfrm flipH="1" flipV="1">
            <a:off x="3981157" y="3086100"/>
            <a:ext cx="1453117" cy="1992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24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Uso del </a:t>
            </a:r>
            <a:r>
              <a:rPr lang="es-PE" sz="3200" dirty="0" err="1">
                <a:latin typeface="Book Antiqua" panose="02040602050305030304" pitchFamily="18" charset="0"/>
              </a:rPr>
              <a:t>graph</a:t>
            </a:r>
            <a:r>
              <a:rPr lang="es-PE" sz="3200" dirty="0">
                <a:latin typeface="Book Antiqua" panose="02040602050305030304" pitchFamily="18" charset="0"/>
              </a:rPr>
              <a:t> editor/</a:t>
            </a:r>
            <a:r>
              <a:rPr lang="es-PE" sz="3200" dirty="0" err="1">
                <a:latin typeface="Book Antiqua" panose="02040602050305030304" pitchFamily="18" charset="0"/>
              </a:rPr>
              <a:t>recorder</a:t>
            </a:r>
            <a:endParaRPr lang="es-PE" sz="3200" dirty="0">
              <a:latin typeface="Book Antiqua" panose="02040602050305030304" pitchFamily="18" charset="0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35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2"/>
            <a:ext cx="11838709" cy="295154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Posteriormente, antes de realizar los cambios manuales, hay que presionar el botón de grabación: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b="1" u="sng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b="1" u="sng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b="1" u="sng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b="1" u="sng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b="1" u="sng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b="1" u="sng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b="1" u="sng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Existe una serie de opciones que podemos llevar a cabo: cambio/incorporación de títulos, subtítulos, modificación de tamaños de letras, colores, formas, entre otros.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A9320-BE07-4A16-8C44-9243A2686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92" b="84684"/>
          <a:stretch/>
        </p:blipFill>
        <p:spPr>
          <a:xfrm>
            <a:off x="3165230" y="1253361"/>
            <a:ext cx="4417255" cy="1234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38C7234-1A41-43A0-8CE8-06B99D2B37F4}"/>
              </a:ext>
            </a:extLst>
          </p:cNvPr>
          <p:cNvSpPr/>
          <p:nvPr/>
        </p:nvSpPr>
        <p:spPr>
          <a:xfrm>
            <a:off x="5542671" y="1432301"/>
            <a:ext cx="1772529" cy="10557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9E57C3-9C3B-40CA-B717-B42C5C16B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54" t="12700" b="58157"/>
          <a:stretch/>
        </p:blipFill>
        <p:spPr>
          <a:xfrm>
            <a:off x="114572" y="3847068"/>
            <a:ext cx="11786068" cy="22626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CB2896-9F12-4234-91DF-5A9A5BC8BBD6}"/>
              </a:ext>
            </a:extLst>
          </p:cNvPr>
          <p:cNvSpPr/>
          <p:nvPr/>
        </p:nvSpPr>
        <p:spPr>
          <a:xfrm>
            <a:off x="10323887" y="3832553"/>
            <a:ext cx="1576754" cy="2540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6954F8-3FEF-4CC3-9EEA-E1BFB04EC711}"/>
              </a:ext>
            </a:extLst>
          </p:cNvPr>
          <p:cNvCxnSpPr/>
          <p:nvPr/>
        </p:nvCxnSpPr>
        <p:spPr>
          <a:xfrm>
            <a:off x="8824684" y="4895557"/>
            <a:ext cx="149920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9C2722-C6E0-48EC-B57B-C23F7C00076D}"/>
              </a:ext>
            </a:extLst>
          </p:cNvPr>
          <p:cNvCxnSpPr>
            <a:cxnSpLocks/>
          </p:cNvCxnSpPr>
          <p:nvPr/>
        </p:nvCxnSpPr>
        <p:spPr>
          <a:xfrm flipH="1" flipV="1">
            <a:off x="7371567" y="2024740"/>
            <a:ext cx="1453117" cy="1992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7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Uso del </a:t>
            </a:r>
            <a:r>
              <a:rPr lang="es-PE" sz="3200" dirty="0" err="1">
                <a:latin typeface="Book Antiqua" panose="02040602050305030304" pitchFamily="18" charset="0"/>
              </a:rPr>
              <a:t>graph</a:t>
            </a:r>
            <a:r>
              <a:rPr lang="es-PE" sz="3200" dirty="0">
                <a:latin typeface="Book Antiqua" panose="02040602050305030304" pitchFamily="18" charset="0"/>
              </a:rPr>
              <a:t> editor/</a:t>
            </a:r>
            <a:r>
              <a:rPr lang="es-PE" sz="3200" dirty="0" err="1">
                <a:latin typeface="Book Antiqua" panose="02040602050305030304" pitchFamily="18" charset="0"/>
              </a:rPr>
              <a:t>recorder</a:t>
            </a:r>
            <a:endParaRPr lang="es-PE" sz="3200" dirty="0">
              <a:latin typeface="Book Antiqua" panose="02040602050305030304" pitchFamily="18" charset="0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36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731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Una vez que hayamos culminado de realizar los cambios, presionamos nuevamente el botón de grabación para detener el proceso, y le colocamos un nombre para guardarlo en su memoria y podamos replicarlo en el futuro.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03A47E-91CF-4660-BD45-65E162950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2" r="17154" b="37635"/>
          <a:stretch/>
        </p:blipFill>
        <p:spPr>
          <a:xfrm>
            <a:off x="647114" y="1715812"/>
            <a:ext cx="10100603" cy="38826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85BAB7-B3E1-45D4-A7E4-B312FC86A0AF}"/>
              </a:ext>
            </a:extLst>
          </p:cNvPr>
          <p:cNvSpPr/>
          <p:nvPr/>
        </p:nvSpPr>
        <p:spPr>
          <a:xfrm>
            <a:off x="2686930" y="1706641"/>
            <a:ext cx="1026942" cy="389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1E8F74-82BF-4E09-87B7-DD1425FE907A}"/>
              </a:ext>
            </a:extLst>
          </p:cNvPr>
          <p:cNvSpPr/>
          <p:nvPr/>
        </p:nvSpPr>
        <p:spPr>
          <a:xfrm>
            <a:off x="7228450" y="3649096"/>
            <a:ext cx="3814688" cy="16684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DCAD52-1171-41CB-BF2A-0E8D6FC13D9D}"/>
              </a:ext>
            </a:extLst>
          </p:cNvPr>
          <p:cNvCxnSpPr>
            <a:cxnSpLocks/>
          </p:cNvCxnSpPr>
          <p:nvPr/>
        </p:nvCxnSpPr>
        <p:spPr>
          <a:xfrm flipH="1" flipV="1">
            <a:off x="3756076" y="1879539"/>
            <a:ext cx="1453117" cy="1992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67A980-D37B-482A-98E9-47A236FAC59C}"/>
              </a:ext>
            </a:extLst>
          </p:cNvPr>
          <p:cNvCxnSpPr>
            <a:cxnSpLocks/>
          </p:cNvCxnSpPr>
          <p:nvPr/>
        </p:nvCxnSpPr>
        <p:spPr>
          <a:xfrm flipV="1">
            <a:off x="6945380" y="5417401"/>
            <a:ext cx="566139" cy="83424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445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Uso del </a:t>
            </a:r>
            <a:r>
              <a:rPr lang="es-PE" sz="3200" dirty="0" err="1">
                <a:latin typeface="Book Antiqua" panose="02040602050305030304" pitchFamily="18" charset="0"/>
              </a:rPr>
              <a:t>graph</a:t>
            </a:r>
            <a:r>
              <a:rPr lang="es-PE" sz="3200" dirty="0">
                <a:latin typeface="Book Antiqua" panose="02040602050305030304" pitchFamily="18" charset="0"/>
              </a:rPr>
              <a:t> editor/</a:t>
            </a:r>
            <a:r>
              <a:rPr lang="es-PE" sz="3200" dirty="0" err="1">
                <a:latin typeface="Book Antiqua" panose="02040602050305030304" pitchFamily="18" charset="0"/>
              </a:rPr>
              <a:t>recorder</a:t>
            </a:r>
            <a:endParaRPr lang="es-PE" sz="3200" dirty="0">
              <a:latin typeface="Book Antiqua" panose="02040602050305030304" pitchFamily="18" charset="0"/>
            </a:endParaRP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37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2"/>
            <a:ext cx="11838709" cy="126341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Para replicar el formato, solo hace falta usar la opción, </a:t>
            </a:r>
            <a:r>
              <a:rPr lang="es-PE" i="1" u="sng" dirty="0" err="1">
                <a:latin typeface="Book Antiqua" panose="02040602050305030304" pitchFamily="18" charset="0"/>
              </a:rPr>
              <a:t>play</a:t>
            </a:r>
            <a:r>
              <a:rPr lang="es-PE" i="1" u="sng" dirty="0">
                <a:latin typeface="Book Antiqua" panose="02040602050305030304" pitchFamily="18" charset="0"/>
              </a:rPr>
              <a:t>(</a:t>
            </a:r>
            <a:r>
              <a:rPr lang="es-PE" i="1" u="sng" dirty="0" err="1">
                <a:latin typeface="Book Antiqua" panose="02040602050305030304" pitchFamily="18" charset="0"/>
              </a:rPr>
              <a:t>nombre_grabacion</a:t>
            </a:r>
            <a:r>
              <a:rPr lang="es-PE" i="1" u="sng" dirty="0">
                <a:latin typeface="Book Antiqua" panose="02040602050305030304" pitchFamily="18" charset="0"/>
              </a:rPr>
              <a:t>), </a:t>
            </a:r>
            <a:r>
              <a:rPr lang="es-PE" dirty="0">
                <a:latin typeface="Book Antiqua" panose="02040602050305030304" pitchFamily="18" charset="0"/>
              </a:rPr>
              <a:t>donde </a:t>
            </a:r>
            <a:r>
              <a:rPr lang="es-PE" u="sng" dirty="0" err="1">
                <a:latin typeface="Book Antiqua" panose="02040602050305030304" pitchFamily="18" charset="0"/>
              </a:rPr>
              <a:t>nombre_grabación</a:t>
            </a:r>
            <a:r>
              <a:rPr lang="es-PE" u="sng" dirty="0">
                <a:latin typeface="Book Antiqua" panose="02040602050305030304" pitchFamily="18" charset="0"/>
              </a:rPr>
              <a:t>, </a:t>
            </a:r>
            <a:r>
              <a:rPr lang="es-PE" dirty="0">
                <a:latin typeface="Book Antiqua" panose="02040602050305030304" pitchFamily="18" charset="0"/>
              </a:rPr>
              <a:t>es el nombre que colocamos al proceso.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También se puede ejecutar manualmente desde el editor de gráficos, haciendo </a:t>
            </a:r>
            <a:r>
              <a:rPr lang="es-PE" dirty="0" err="1">
                <a:latin typeface="Book Antiqua" panose="02040602050305030304" pitchFamily="18" charset="0"/>
              </a:rPr>
              <a:t>click</a:t>
            </a:r>
            <a:r>
              <a:rPr lang="es-PE" dirty="0">
                <a:latin typeface="Book Antiqua" panose="02040602050305030304" pitchFamily="18" charset="0"/>
              </a:rPr>
              <a:t> en el botón de </a:t>
            </a:r>
            <a:r>
              <a:rPr lang="es-PE" dirty="0" err="1">
                <a:latin typeface="Book Antiqua" panose="02040602050305030304" pitchFamily="18" charset="0"/>
              </a:rPr>
              <a:t>play</a:t>
            </a:r>
            <a:r>
              <a:rPr lang="es-PE" dirty="0">
                <a:latin typeface="Book Antiqua" panose="02040602050305030304" pitchFamily="18" charset="0"/>
              </a:rPr>
              <a:t>, y seleccionando el nombre del proceso.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Ejemplo: </a:t>
            </a:r>
            <a:r>
              <a:rPr lang="it-IT" i="1" dirty="0">
                <a:latin typeface="Book Antiqua" panose="02040602050305030304" pitchFamily="18" charset="0"/>
              </a:rPr>
              <a:t>scatter ingreso_bruto edad_docente,play(mi_formato)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i="1" u="sng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658343-8617-4590-8B20-B86089375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0" r="24577" b="68214"/>
          <a:stretch/>
        </p:blipFill>
        <p:spPr>
          <a:xfrm>
            <a:off x="571961" y="3654925"/>
            <a:ext cx="11443393" cy="23633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92EAD-98FD-48C2-8E4E-CC4BB8E4B311}"/>
              </a:ext>
            </a:extLst>
          </p:cNvPr>
          <p:cNvSpPr/>
          <p:nvPr/>
        </p:nvSpPr>
        <p:spPr>
          <a:xfrm>
            <a:off x="3683392" y="3628292"/>
            <a:ext cx="2886220" cy="19284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CF0F1-A174-4CBE-9FE7-E8D56DC71EFD}"/>
              </a:ext>
            </a:extLst>
          </p:cNvPr>
          <p:cNvCxnSpPr>
            <a:cxnSpLocks/>
          </p:cNvCxnSpPr>
          <p:nvPr/>
        </p:nvCxnSpPr>
        <p:spPr>
          <a:xfrm flipH="1" flipV="1">
            <a:off x="6696223" y="4112455"/>
            <a:ext cx="1453117" cy="1992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37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38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2530546"/>
            <a:ext cx="11838709" cy="15127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4000" b="1" dirty="0">
                <a:latin typeface="Book Antiqua" panose="02040602050305030304" pitchFamily="18" charset="0"/>
              </a:rPr>
              <a:t>Mapas </a:t>
            </a:r>
            <a:r>
              <a:rPr lang="es-PE" sz="4000" b="1" dirty="0" err="1">
                <a:latin typeface="Book Antiqua" panose="02040602050305030304" pitchFamily="18" charset="0"/>
              </a:rPr>
              <a:t>coropléticos</a:t>
            </a:r>
            <a:r>
              <a:rPr lang="es-PE" sz="4000" b="1" dirty="0">
                <a:latin typeface="Book Antiqua" panose="02040602050305030304" pitchFamily="18" charset="0"/>
              </a:rPr>
              <a:t> en STATA</a:t>
            </a: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70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Mapas </a:t>
            </a:r>
            <a:r>
              <a:rPr lang="es-PE" sz="3200" dirty="0" err="1">
                <a:latin typeface="Book Antiqua" panose="02040602050305030304" pitchFamily="18" charset="0"/>
              </a:rPr>
              <a:t>coropléticos</a:t>
            </a:r>
            <a:r>
              <a:rPr lang="es-PE" sz="3200" dirty="0">
                <a:latin typeface="Book Antiqua" panose="02040602050305030304" pitchFamily="18" charset="0"/>
              </a:rPr>
              <a:t> en STATA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39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2"/>
            <a:ext cx="11838709" cy="206527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Para elaborar mapas en STATA, usaremos una base de datos a nivel distrital, procedente de la web del Centro Nacional de Planeamiento Estratégico (CEPLAN), denominada “Información para el planeamiento a nivel departamental, provincial y distrital”.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El acceso se da a través del siguiente link: </a:t>
            </a:r>
            <a:r>
              <a:rPr lang="es-ES" dirty="0">
                <a:latin typeface="Book Antiqua" panose="02040602050305030304" pitchFamily="18" charset="0"/>
                <a:hlinkClick r:id="rId2"/>
              </a:rPr>
              <a:t>Información para el planeamiento a nivel departamental, provincial y distrital | CEPLAN</a:t>
            </a:r>
            <a:r>
              <a:rPr lang="es-PE" dirty="0">
                <a:latin typeface="Book Antiqua" panose="02040602050305030304" pitchFamily="18" charset="0"/>
              </a:rPr>
              <a:t> 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Descargar la base disponible en el link “Datos útiles para el planeamiento”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i="1" u="sng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1B2954-E817-4923-B878-3A9A2EA84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7" t="20909" r="32614" b="31068"/>
          <a:stretch/>
        </p:blipFill>
        <p:spPr>
          <a:xfrm>
            <a:off x="1997612" y="2828052"/>
            <a:ext cx="7026391" cy="34325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83E73A-70DA-44BF-BD33-81ADACA7A177}"/>
              </a:ext>
            </a:extLst>
          </p:cNvPr>
          <p:cNvSpPr/>
          <p:nvPr/>
        </p:nvSpPr>
        <p:spPr>
          <a:xfrm>
            <a:off x="5019821" y="3429000"/>
            <a:ext cx="4004181" cy="8335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C973E7-252E-4679-AD59-E058A6ACD244}"/>
              </a:ext>
            </a:extLst>
          </p:cNvPr>
          <p:cNvCxnSpPr>
            <a:cxnSpLocks/>
          </p:cNvCxnSpPr>
          <p:nvPr/>
        </p:nvCxnSpPr>
        <p:spPr>
          <a:xfrm flipH="1" flipV="1">
            <a:off x="9162127" y="3845755"/>
            <a:ext cx="1453117" cy="1992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97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La Encuesta Nacional de Docentes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4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903007"/>
            <a:ext cx="11838709" cy="57700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dirty="0">
                <a:latin typeface="Book Antiqua" panose="02040602050305030304" pitchFamily="18" charset="0"/>
              </a:rPr>
              <a:t>Ingresar a: </a:t>
            </a:r>
            <a:r>
              <a:rPr lang="es-PE" dirty="0">
                <a:latin typeface="Book Antiqua" panose="02040602050305030304" pitchFamily="18" charset="0"/>
                <a:hlinkClick r:id="rId2"/>
              </a:rPr>
              <a:t>http://www.minedu.gob.pe/politicas/docencia/encuesta-nacional-a-docentes-endo.php</a:t>
            </a:r>
            <a:r>
              <a:rPr lang="es-PE" dirty="0">
                <a:latin typeface="Book Antiqua" panose="02040602050305030304" pitchFamily="18" charset="0"/>
              </a:rPr>
              <a:t> 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909044B-C42A-43B6-B548-9AF91DC1C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05" t="14296" r="17346" b="13167"/>
          <a:stretch/>
        </p:blipFill>
        <p:spPr>
          <a:xfrm>
            <a:off x="2356700" y="1494522"/>
            <a:ext cx="7296347" cy="44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81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Mapas </a:t>
            </a:r>
            <a:r>
              <a:rPr lang="es-PE" sz="3200" dirty="0" err="1">
                <a:latin typeface="Book Antiqua" panose="02040602050305030304" pitchFamily="18" charset="0"/>
              </a:rPr>
              <a:t>coropléticos</a:t>
            </a:r>
            <a:r>
              <a:rPr lang="es-PE" sz="3200" dirty="0">
                <a:latin typeface="Book Antiqua" panose="02040602050305030304" pitchFamily="18" charset="0"/>
              </a:rPr>
              <a:t> en STATA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40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2"/>
            <a:ext cx="11838709" cy="321882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dirty="0">
                <a:latin typeface="Book Antiqua" panose="02040602050305030304" pitchFamily="18" charset="0"/>
              </a:rPr>
              <a:t>La elaboración de mapas en STATA requiere contar con los siguientes insumos adicionales: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Archivos de polígonos que definen los límites espaciales (</a:t>
            </a:r>
            <a:r>
              <a:rPr lang="es-PE" dirty="0" err="1">
                <a:latin typeface="Book Antiqua" panose="02040602050305030304" pitchFamily="18" charset="0"/>
              </a:rPr>
              <a:t>shapefiles</a:t>
            </a:r>
            <a:r>
              <a:rPr lang="es-PE" dirty="0">
                <a:latin typeface="Book Antiqua" panose="02040602050305030304" pitchFamily="18" charset="0"/>
              </a:rPr>
              <a:t>)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Instalación de los comandos “shp2dta” (para convertir el </a:t>
            </a:r>
            <a:r>
              <a:rPr lang="es-PE" dirty="0" err="1">
                <a:latin typeface="Book Antiqua" panose="02040602050305030304" pitchFamily="18" charset="0"/>
              </a:rPr>
              <a:t>shapefile</a:t>
            </a:r>
            <a:r>
              <a:rPr lang="es-PE" dirty="0">
                <a:latin typeface="Book Antiqua" panose="02040602050305030304" pitchFamily="18" charset="0"/>
              </a:rPr>
              <a:t> a formato .</a:t>
            </a:r>
            <a:r>
              <a:rPr lang="es-PE" dirty="0" err="1">
                <a:latin typeface="Book Antiqua" panose="02040602050305030304" pitchFamily="18" charset="0"/>
              </a:rPr>
              <a:t>dta</a:t>
            </a:r>
            <a:r>
              <a:rPr lang="es-PE" dirty="0">
                <a:latin typeface="Book Antiqua" panose="02040602050305030304" pitchFamily="18" charset="0"/>
              </a:rPr>
              <a:t> de STATA) y “</a:t>
            </a:r>
            <a:r>
              <a:rPr lang="es-PE" dirty="0" err="1">
                <a:latin typeface="Book Antiqua" panose="02040602050305030304" pitchFamily="18" charset="0"/>
              </a:rPr>
              <a:t>spmap</a:t>
            </a:r>
            <a:r>
              <a:rPr lang="es-PE" dirty="0">
                <a:latin typeface="Book Antiqua" panose="02040602050305030304" pitchFamily="18" charset="0"/>
              </a:rPr>
              <a:t>” (para elaborar el gráfico de mapa).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Los archivos </a:t>
            </a:r>
            <a:r>
              <a:rPr lang="es-PE" dirty="0" err="1">
                <a:latin typeface="Book Antiqua" panose="02040602050305030304" pitchFamily="18" charset="0"/>
              </a:rPr>
              <a:t>shapefiles</a:t>
            </a:r>
            <a:r>
              <a:rPr lang="es-PE" dirty="0">
                <a:latin typeface="Book Antiqua" panose="02040602050305030304" pitchFamily="18" charset="0"/>
              </a:rPr>
              <a:t> están siendo proporcionados como parte del material de esta sesión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dirty="0">
                <a:latin typeface="Book Antiqua" panose="02040602050305030304" pitchFamily="18" charset="0"/>
              </a:rPr>
              <a:t>Uso del comando shp2dta: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B766A1-A649-4200-9DD4-7F4EA8C2FF3E}"/>
              </a:ext>
            </a:extLst>
          </p:cNvPr>
          <p:cNvSpPr txBox="1"/>
          <p:nvPr/>
        </p:nvSpPr>
        <p:spPr>
          <a:xfrm>
            <a:off x="323918" y="3789681"/>
            <a:ext cx="10291326" cy="36933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shp2dta using “…\</a:t>
            </a:r>
            <a:r>
              <a:rPr lang="en-GB" dirty="0" err="1">
                <a:solidFill>
                  <a:srgbClr val="000000"/>
                </a:solidFill>
                <a:latin typeface="Book Antiqua" panose="02040602050305030304" pitchFamily="18" charset="0"/>
              </a:rPr>
              <a:t>xxxx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.shp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", database(</a:t>
            </a:r>
            <a:r>
              <a:rPr lang="en-GB" sz="1800" b="1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dist_dta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) coordinates(</a:t>
            </a:r>
            <a:r>
              <a:rPr lang="en-GB" sz="1800" b="1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dist_coord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)    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genid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(</a:t>
            </a:r>
            <a:r>
              <a:rPr lang="en-GB" sz="1800" b="1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dist_id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)</a:t>
            </a:r>
            <a:endParaRPr lang="en-GB" dirty="0">
              <a:latin typeface="Book Antiqua" panose="02040602050305030304" pitchFamily="18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206170B-9201-4C3B-85B6-6340D8945657}"/>
              </a:ext>
            </a:extLst>
          </p:cNvPr>
          <p:cNvSpPr/>
          <p:nvPr/>
        </p:nvSpPr>
        <p:spPr>
          <a:xfrm rot="16200000">
            <a:off x="2471378" y="4027352"/>
            <a:ext cx="369334" cy="9425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67191E5-863E-4BD9-855D-776DBEA2CF34}"/>
              </a:ext>
            </a:extLst>
          </p:cNvPr>
          <p:cNvSpPr/>
          <p:nvPr/>
        </p:nvSpPr>
        <p:spPr>
          <a:xfrm rot="16200000">
            <a:off x="4131385" y="3605322"/>
            <a:ext cx="369334" cy="1786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E7368A6-3841-4661-892D-2F2F9C2919A5}"/>
              </a:ext>
            </a:extLst>
          </p:cNvPr>
          <p:cNvSpPr/>
          <p:nvPr/>
        </p:nvSpPr>
        <p:spPr>
          <a:xfrm rot="16200000">
            <a:off x="6325924" y="3427827"/>
            <a:ext cx="369334" cy="208201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0D323718-22FE-4C3D-8285-3DB698C4D886}"/>
              </a:ext>
            </a:extLst>
          </p:cNvPr>
          <p:cNvSpPr/>
          <p:nvPr/>
        </p:nvSpPr>
        <p:spPr>
          <a:xfrm rot="16200000">
            <a:off x="8645989" y="3710241"/>
            <a:ext cx="357391" cy="1505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9DC243-6630-41D4-88CE-A12778729D40}"/>
              </a:ext>
            </a:extLst>
          </p:cNvPr>
          <p:cNvSpPr txBox="1"/>
          <p:nvPr/>
        </p:nvSpPr>
        <p:spPr>
          <a:xfrm>
            <a:off x="1730327" y="4838228"/>
            <a:ext cx="1561514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Nombre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del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archivo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shapefile</a:t>
            </a:r>
            <a:endParaRPr lang="en-GB" sz="1400" dirty="0">
              <a:latin typeface="Book Antiqua" panose="0204060205030503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D701A-DBF3-448A-A3ED-83EBF4F1A9DA}"/>
              </a:ext>
            </a:extLst>
          </p:cNvPr>
          <p:cNvSpPr txBox="1"/>
          <p:nvPr/>
        </p:nvSpPr>
        <p:spPr>
          <a:xfrm>
            <a:off x="3535294" y="4838228"/>
            <a:ext cx="1786599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Nombre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de la base a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guardar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como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dta</a:t>
            </a:r>
            <a:endParaRPr lang="en-GB" sz="1400" dirty="0">
              <a:latin typeface="Book Antiqua" panose="020406020503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2871B-5D81-4F2C-AFA1-A724F1EDB009}"/>
              </a:ext>
            </a:extLst>
          </p:cNvPr>
          <p:cNvSpPr txBox="1"/>
          <p:nvPr/>
        </p:nvSpPr>
        <p:spPr>
          <a:xfrm>
            <a:off x="5697785" y="4808449"/>
            <a:ext cx="1625612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Información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de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coordenadas</a:t>
            </a:r>
            <a:endParaRPr lang="en-GB" sz="1400" dirty="0">
              <a:latin typeface="Book Antiqua" panose="0204060205030503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5E3886-E445-4861-ADBF-12733661A97E}"/>
              </a:ext>
            </a:extLst>
          </p:cNvPr>
          <p:cNvSpPr txBox="1"/>
          <p:nvPr/>
        </p:nvSpPr>
        <p:spPr>
          <a:xfrm>
            <a:off x="8072058" y="4847829"/>
            <a:ext cx="1958207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Generador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de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ámbito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geográfico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generado</a:t>
            </a:r>
            <a:endParaRPr lang="en-GB" sz="1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678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Mapas </a:t>
            </a:r>
            <a:r>
              <a:rPr lang="es-PE" sz="3200" dirty="0" err="1">
                <a:latin typeface="Book Antiqua" panose="02040602050305030304" pitchFamily="18" charset="0"/>
              </a:rPr>
              <a:t>coropléticos</a:t>
            </a:r>
            <a:r>
              <a:rPr lang="es-PE" sz="3200" dirty="0">
                <a:latin typeface="Book Antiqua" panose="02040602050305030304" pitchFamily="18" charset="0"/>
              </a:rPr>
              <a:t> en STATA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41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63037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dirty="0">
                <a:latin typeface="Book Antiqua" panose="02040602050305030304" pitchFamily="18" charset="0"/>
              </a:rPr>
              <a:t>Uso del comando </a:t>
            </a:r>
            <a:r>
              <a:rPr lang="es-PE" b="1" dirty="0" err="1">
                <a:latin typeface="Book Antiqua" panose="02040602050305030304" pitchFamily="18" charset="0"/>
              </a:rPr>
              <a:t>spmap</a:t>
            </a:r>
            <a:r>
              <a:rPr lang="es-PE" b="1" dirty="0">
                <a:latin typeface="Book Antiqua" panose="02040602050305030304" pitchFamily="18" charset="0"/>
              </a:rPr>
              <a:t>: mapa nacional distrital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A79D7-BD6A-4550-B057-FA23971A5107}"/>
              </a:ext>
            </a:extLst>
          </p:cNvPr>
          <p:cNvSpPr txBox="1"/>
          <p:nvPr/>
        </p:nvSpPr>
        <p:spPr>
          <a:xfrm>
            <a:off x="176645" y="3064406"/>
            <a:ext cx="7968549" cy="9541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spmap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categ_pobre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using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dist_coord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, id(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dist_id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)  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ocolor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(black) 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fcolor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(Blues) 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ndfcolor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(white) ///</a:t>
            </a:r>
          </a:p>
          <a:p>
            <a:endParaRPr lang="en-GB" sz="1400" b="0" i="0" u="none" strike="noStrike" baseline="0" dirty="0">
              <a:solidFill>
                <a:srgbClr val="000000"/>
              </a:solidFill>
              <a:latin typeface="Book Antiqua" panose="02040602050305030304" pitchFamily="18" charset="0"/>
            </a:endParaRPr>
          </a:p>
          <a:p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clmethod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(unique) title("Tasa de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pobreza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2018",  size(*0.7))  legenda(on) legend(size(small)) ///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legtitle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("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Niveles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en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porcentaje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") 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B2EC229-9240-4024-A93D-601BACD36122}"/>
              </a:ext>
            </a:extLst>
          </p:cNvPr>
          <p:cNvSpPr/>
          <p:nvPr/>
        </p:nvSpPr>
        <p:spPr>
          <a:xfrm rot="5400000">
            <a:off x="1215072" y="2324063"/>
            <a:ext cx="369334" cy="9425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1963A2-AAE5-444A-BEF1-D529913D8DC2}"/>
              </a:ext>
            </a:extLst>
          </p:cNvPr>
          <p:cNvSpPr txBox="1"/>
          <p:nvPr/>
        </p:nvSpPr>
        <p:spPr>
          <a:xfrm>
            <a:off x="858130" y="1998177"/>
            <a:ext cx="1195168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Variable a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graficar</a:t>
            </a:r>
            <a:endParaRPr lang="en-GB" sz="1400" dirty="0">
              <a:latin typeface="Book Antiqua" panose="0204060205030503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1FC885-BAA3-4A12-9850-04759E81E088}"/>
              </a:ext>
            </a:extLst>
          </p:cNvPr>
          <p:cNvSpPr txBox="1"/>
          <p:nvPr/>
        </p:nvSpPr>
        <p:spPr>
          <a:xfrm>
            <a:off x="2230020" y="2124003"/>
            <a:ext cx="1195168" cy="3077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coordenadas</a:t>
            </a:r>
            <a:endParaRPr lang="en-GB" sz="1400" dirty="0">
              <a:latin typeface="Book Antiqua" panose="02040602050305030304" pitchFamily="18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39FE52A-E12C-4F23-83D9-6BD42A119A29}"/>
              </a:ext>
            </a:extLst>
          </p:cNvPr>
          <p:cNvSpPr/>
          <p:nvPr/>
        </p:nvSpPr>
        <p:spPr>
          <a:xfrm rot="5400000">
            <a:off x="2642210" y="2364895"/>
            <a:ext cx="307779" cy="7945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A09348-C040-4091-8BC3-AF9892F8DEF8}"/>
              </a:ext>
            </a:extLst>
          </p:cNvPr>
          <p:cNvSpPr txBox="1"/>
          <p:nvPr/>
        </p:nvSpPr>
        <p:spPr>
          <a:xfrm>
            <a:off x="5130309" y="2042676"/>
            <a:ext cx="1383028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  <a:latin typeface="Book Antiqua" panose="02040602050305030304" pitchFamily="18" charset="0"/>
              </a:rPr>
              <a:t>c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olor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identificador</a:t>
            </a:r>
            <a:endParaRPr lang="en-GB" sz="1400" dirty="0">
              <a:latin typeface="Book Antiqua" panose="02040602050305030304" pitchFamily="18" charset="0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E5284E7C-445B-4576-93B3-1C7860B6C2B3}"/>
              </a:ext>
            </a:extLst>
          </p:cNvPr>
          <p:cNvSpPr/>
          <p:nvPr/>
        </p:nvSpPr>
        <p:spPr>
          <a:xfrm rot="5400000">
            <a:off x="5719049" y="2286180"/>
            <a:ext cx="212292" cy="104745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B76FA221-ABF3-40E6-AD8E-B86F6C842069}"/>
              </a:ext>
            </a:extLst>
          </p:cNvPr>
          <p:cNvSpPr/>
          <p:nvPr/>
        </p:nvSpPr>
        <p:spPr>
          <a:xfrm rot="5400000">
            <a:off x="7052517" y="2175068"/>
            <a:ext cx="201804" cy="128016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82761A-EC9E-4ABF-AC49-98655E26DCC9}"/>
              </a:ext>
            </a:extLst>
          </p:cNvPr>
          <p:cNvSpPr txBox="1"/>
          <p:nvPr/>
        </p:nvSpPr>
        <p:spPr>
          <a:xfrm>
            <a:off x="6659878" y="2042675"/>
            <a:ext cx="1383028" cy="5232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 err="1">
                <a:solidFill>
                  <a:srgbClr val="000000"/>
                </a:solidFill>
                <a:latin typeface="Book Antiqua" panose="02040602050305030304" pitchFamily="18" charset="0"/>
              </a:rPr>
              <a:t>color</a:t>
            </a:r>
            <a:r>
              <a:rPr lang="en-GB" sz="1400" dirty="0">
                <a:solidFill>
                  <a:srgbClr val="000000"/>
                </a:solidFill>
                <a:latin typeface="Book Antiqua" panose="02040602050305030304" pitchFamily="18" charset="0"/>
              </a:rPr>
              <a:t> de missing</a:t>
            </a:r>
            <a:endParaRPr lang="en-GB" sz="1400" dirty="0">
              <a:latin typeface="Book Antiqua" panose="0204060205030503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1224710-AF34-4939-8D15-A6F36DDB1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3" t="9340" r="34032" b="3802"/>
          <a:stretch/>
        </p:blipFill>
        <p:spPr>
          <a:xfrm>
            <a:off x="8290176" y="746035"/>
            <a:ext cx="3816320" cy="58004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37146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Mapas </a:t>
            </a:r>
            <a:r>
              <a:rPr lang="es-PE" sz="3200" dirty="0" err="1">
                <a:latin typeface="Book Antiqua" panose="02040602050305030304" pitchFamily="18" charset="0"/>
              </a:rPr>
              <a:t>coropléticos</a:t>
            </a:r>
            <a:r>
              <a:rPr lang="es-PE" sz="3200" dirty="0">
                <a:latin typeface="Book Antiqua" panose="02040602050305030304" pitchFamily="18" charset="0"/>
              </a:rPr>
              <a:t> en STATA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42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63037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b="1" dirty="0">
                <a:latin typeface="Book Antiqua" panose="02040602050305030304" pitchFamily="18" charset="0"/>
              </a:rPr>
              <a:t>Uso del comando </a:t>
            </a:r>
            <a:r>
              <a:rPr lang="es-PE" b="1" dirty="0" err="1">
                <a:latin typeface="Book Antiqua" panose="02040602050305030304" pitchFamily="18" charset="0"/>
              </a:rPr>
              <a:t>spmap</a:t>
            </a:r>
            <a:r>
              <a:rPr lang="es-PE" b="1" dirty="0">
                <a:latin typeface="Book Antiqua" panose="02040602050305030304" pitchFamily="18" charset="0"/>
              </a:rPr>
              <a:t>: mapa de región distrital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A79D7-BD6A-4550-B057-FA23971A5107}"/>
              </a:ext>
            </a:extLst>
          </p:cNvPr>
          <p:cNvSpPr txBox="1"/>
          <p:nvPr/>
        </p:nvSpPr>
        <p:spPr>
          <a:xfrm>
            <a:off x="176645" y="3064406"/>
            <a:ext cx="7968549" cy="116955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spmap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categ_IDH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using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dist_coord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if NOMBDEP=="AYACUCHO", id(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dist_id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)  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ocolor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(black) 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fcolor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(Blues) 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ndfcolor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(white) ///</a:t>
            </a:r>
          </a:p>
          <a:p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clmethod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(unique) title("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Índice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de Desarrollo Humano" "Ayacucho",  size(*0.7))  legenda(on) legend(size(small)) ///</a:t>
            </a:r>
          </a:p>
          <a:p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legtitle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("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Niveles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Book Antiqua" panose="02040602050305030304" pitchFamily="18" charset="0"/>
              </a:rPr>
              <a:t> de IDH")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4C581-EE60-49EC-B2EB-99CB5433B41E}"/>
              </a:ext>
            </a:extLst>
          </p:cNvPr>
          <p:cNvSpPr txBox="1"/>
          <p:nvPr/>
        </p:nvSpPr>
        <p:spPr>
          <a:xfrm>
            <a:off x="2827603" y="2152782"/>
            <a:ext cx="2729134" cy="30777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b="0" i="0" u="none" strike="noStrike" baseline="0" dirty="0" err="1">
                <a:solidFill>
                  <a:srgbClr val="000000"/>
                </a:solidFill>
                <a:latin typeface="Book Antiqua" panose="02040602050305030304" pitchFamily="18" charset="0"/>
              </a:rPr>
              <a:t>condicionante</a:t>
            </a:r>
            <a:endParaRPr lang="en-GB" sz="1400" dirty="0">
              <a:latin typeface="Book Antiqua" panose="02040602050305030304" pitchFamily="18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C9425D7F-D552-4944-AF90-FBE251152BA5}"/>
              </a:ext>
            </a:extLst>
          </p:cNvPr>
          <p:cNvSpPr/>
          <p:nvPr/>
        </p:nvSpPr>
        <p:spPr>
          <a:xfrm rot="5400000">
            <a:off x="4122687" y="1510780"/>
            <a:ext cx="307779" cy="256032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3512435-544D-4730-ADD4-70CF5E16D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6" t="9543" r="34642" b="4967"/>
          <a:stretch/>
        </p:blipFill>
        <p:spPr>
          <a:xfrm>
            <a:off x="8320525" y="937155"/>
            <a:ext cx="3346723" cy="52883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3037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La Encuesta Nacional de Docentes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5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903007"/>
            <a:ext cx="11838709" cy="49133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Esta encuesta recoge información de los docentes de instituciones educativas de Educación Básica Regular públicas y privadas a nivel nacional, sobre sus condiciones de vida, empleo, entre otras.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Esta información permitirá conocer mejor los perfiles de los docentes, así como sus necesidades con el objetivo de diseñar programas y políticas a su favor.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r>
              <a:rPr lang="es-PE" dirty="0">
                <a:latin typeface="Book Antiqua" panose="02040602050305030304" pitchFamily="18" charset="0"/>
              </a:rPr>
              <a:t>Se puede revisar mayor detalle en su respectiva Ficha técnica, disponible en: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dirty="0">
                <a:latin typeface="Book Antiqua" panose="02040602050305030304" pitchFamily="18" charset="0"/>
                <a:hlinkClick r:id="rId2"/>
              </a:rPr>
              <a:t>http://escale.minedu.gob.pe/documents/10156/5384052/FICHA+TECNICA+ENDO+2018.pdf</a:t>
            </a: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01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6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2530546"/>
            <a:ext cx="11838709" cy="15127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4000" b="1" dirty="0">
                <a:latin typeface="Book Antiqua" panose="02040602050305030304" pitchFamily="18" charset="0"/>
              </a:rPr>
              <a:t>Gráficos de una variable</a:t>
            </a: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53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de una variable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7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Histograma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3496621" y="1208716"/>
            <a:ext cx="4184340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i="1" dirty="0" err="1">
                <a:latin typeface="Book Antiqua" panose="02040602050305030304" pitchFamily="18" charset="0"/>
              </a:rPr>
              <a:t>histogram</a:t>
            </a:r>
            <a:r>
              <a:rPr lang="es-PE" i="1" dirty="0">
                <a:latin typeface="Book Antiqua" panose="02040602050305030304" pitchFamily="18" charset="0"/>
              </a:rPr>
              <a:t> </a:t>
            </a:r>
            <a:r>
              <a:rPr lang="es-PE" i="1" dirty="0" err="1">
                <a:latin typeface="Book Antiqua" panose="02040602050305030304" pitchFamily="18" charset="0"/>
              </a:rPr>
              <a:t>edad_docente</a:t>
            </a:r>
            <a:r>
              <a:rPr lang="es-PE" i="1" dirty="0">
                <a:latin typeface="Book Antiqua" panose="02040602050305030304" pitchFamily="18" charset="0"/>
              </a:rPr>
              <a:t>, </a:t>
            </a:r>
            <a:r>
              <a:rPr lang="es-PE" i="1" dirty="0" err="1">
                <a:latin typeface="Book Antiqua" panose="02040602050305030304" pitchFamily="18" charset="0"/>
              </a:rPr>
              <a:t>bin</a:t>
            </a:r>
            <a:r>
              <a:rPr lang="es-PE" i="1" dirty="0">
                <a:latin typeface="Book Antiqua" panose="02040602050305030304" pitchFamily="18" charset="0"/>
              </a:rPr>
              <a:t>(50) </a:t>
            </a:r>
            <a:r>
              <a:rPr lang="es-PE" i="1" dirty="0" err="1">
                <a:latin typeface="Book Antiqua" panose="02040602050305030304" pitchFamily="18" charset="0"/>
              </a:rPr>
              <a:t>percent</a:t>
            </a:r>
            <a:endParaRPr lang="es-PE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52A682-410D-4000-8B08-7F467730B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1" t="13149" r="19346" b="7467"/>
          <a:stretch/>
        </p:blipFill>
        <p:spPr>
          <a:xfrm>
            <a:off x="2612958" y="1596103"/>
            <a:ext cx="6538911" cy="47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2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de una variable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8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Densidad </a:t>
            </a:r>
            <a:r>
              <a:rPr lang="es-PE" sz="2000" b="1" dirty="0" err="1">
                <a:latin typeface="Book Antiqua" panose="02040602050305030304" pitchFamily="18" charset="0"/>
              </a:rPr>
              <a:t>Kernel</a:t>
            </a:r>
            <a:r>
              <a:rPr lang="es-PE" sz="2000" b="1" dirty="0">
                <a:latin typeface="Book Antiqua" panose="02040602050305030304" pitchFamily="18" charset="0"/>
              </a:rPr>
              <a:t> (</a:t>
            </a:r>
            <a:r>
              <a:rPr lang="es-PE" sz="2000" b="1" dirty="0" err="1">
                <a:latin typeface="Book Antiqua" panose="02040602050305030304" pitchFamily="18" charset="0"/>
              </a:rPr>
              <a:t>Epanechnikov</a:t>
            </a:r>
            <a:r>
              <a:rPr lang="es-PE" sz="2000" b="1" dirty="0">
                <a:latin typeface="Book Antiqua" panose="02040602050305030304" pitchFamily="18" charset="0"/>
              </a:rPr>
              <a:t>)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022043" y="1612897"/>
            <a:ext cx="2411810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i="1" dirty="0" err="1">
                <a:latin typeface="Book Antiqua" panose="02040602050305030304" pitchFamily="18" charset="0"/>
              </a:rPr>
              <a:t>kdensity</a:t>
            </a:r>
            <a:r>
              <a:rPr lang="es-PE" i="1" dirty="0">
                <a:latin typeface="Book Antiqua" panose="02040602050305030304" pitchFamily="18" charset="0"/>
              </a:rPr>
              <a:t> </a:t>
            </a:r>
            <a:r>
              <a:rPr lang="es-PE" i="1" dirty="0" err="1">
                <a:latin typeface="Book Antiqua" panose="02040602050305030304" pitchFamily="18" charset="0"/>
              </a:rPr>
              <a:t>edad_docente</a:t>
            </a: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11" name="CuadroTexto 7">
            <a:extLst>
              <a:ext uri="{FF2B5EF4-FFF2-40B4-BE49-F238E27FC236}">
                <a16:creationId xmlns:a16="http://schemas.microsoft.com/office/drawing/2014/main" id="{EEBFBEA3-2390-4B99-BD7B-E0F65405586B}"/>
              </a:ext>
            </a:extLst>
          </p:cNvPr>
          <p:cNvSpPr txBox="1"/>
          <p:nvPr/>
        </p:nvSpPr>
        <p:spPr>
          <a:xfrm>
            <a:off x="7230205" y="1587169"/>
            <a:ext cx="417341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i="1" dirty="0" err="1">
                <a:latin typeface="Book Antiqua" panose="02040602050305030304" pitchFamily="18" charset="0"/>
              </a:rPr>
              <a:t>kdensity</a:t>
            </a:r>
            <a:r>
              <a:rPr lang="es-PE" i="1" dirty="0">
                <a:latin typeface="Book Antiqua" panose="02040602050305030304" pitchFamily="18" charset="0"/>
              </a:rPr>
              <a:t> </a:t>
            </a:r>
            <a:r>
              <a:rPr lang="es-PE" i="1" dirty="0" err="1">
                <a:latin typeface="Book Antiqua" panose="02040602050305030304" pitchFamily="18" charset="0"/>
              </a:rPr>
              <a:t>edad_docente,bwidth</a:t>
            </a:r>
            <a:r>
              <a:rPr lang="es-PE" i="1" dirty="0">
                <a:latin typeface="Book Antiqua" panose="02040602050305030304" pitchFamily="18" charset="0"/>
              </a:rPr>
              <a:t>(10) normal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96E678-3C03-4FA9-9496-248FDC633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1" t="14137" r="19577" b="7672"/>
          <a:stretch/>
        </p:blipFill>
        <p:spPr>
          <a:xfrm>
            <a:off x="275489" y="2068987"/>
            <a:ext cx="5736102" cy="415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11F7FA-7C54-49FE-9129-0A8111618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23" t="13521" r="19461" b="6440"/>
          <a:stretch/>
        </p:blipFill>
        <p:spPr>
          <a:xfrm>
            <a:off x="6263462" y="2112189"/>
            <a:ext cx="5751892" cy="430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3152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r>
              <a:rPr lang="es-PE" sz="3200" dirty="0">
                <a:latin typeface="Book Antiqua" panose="02040602050305030304" pitchFamily="18" charset="0"/>
              </a:rPr>
              <a:t>Gráficos de una variable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824686" y="6611814"/>
            <a:ext cx="1790559" cy="246186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fld id="{47C060F6-12B4-4AA1-9F2D-3EE36333A490}" type="datetime6">
              <a:rPr lang="es-PE" smtClean="0">
                <a:solidFill>
                  <a:schemeClr val="tx1"/>
                </a:solidFill>
                <a:latin typeface="Book Antiqua" panose="02040602050305030304" pitchFamily="18" charset="0"/>
              </a:rPr>
              <a:pPr algn="ctr"/>
              <a:t>Junio de 2022</a:t>
            </a:fld>
            <a:endParaRPr lang="es-PE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996417" y="6611815"/>
            <a:ext cx="5828267" cy="24618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s-PE" sz="1400" dirty="0">
                <a:solidFill>
                  <a:schemeClr val="bg1"/>
                </a:solidFill>
                <a:latin typeface="Book Antiqua" panose="02040602050305030304" pitchFamily="18" charset="0"/>
              </a:rPr>
              <a:t>S3 – Visualización de datos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15244" y="6597300"/>
            <a:ext cx="1576755" cy="2461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pPr algn="ctr"/>
            <a:fld id="{DD7CAB41-A22F-4547-BDD6-92F8AD2ADA12}" type="slidenum">
              <a:rPr lang="es-PE" b="1" smtClean="0">
                <a:latin typeface="Book Antiqua" panose="02040602050305030304" pitchFamily="18" charset="0"/>
              </a:rPr>
              <a:pPr algn="ctr"/>
              <a:t>9</a:t>
            </a:fld>
            <a:endParaRPr lang="es-PE" b="1" dirty="0">
              <a:latin typeface="Book Antiqua" panose="02040602050305030304" pitchFamily="18" charset="0"/>
            </a:endParaRPr>
          </a:p>
        </p:txBody>
      </p:sp>
      <p:sp>
        <p:nvSpPr>
          <p:cNvPr id="7" name="Marcador de pie de página 4"/>
          <p:cNvSpPr txBox="1">
            <a:spLocks/>
          </p:cNvSpPr>
          <p:nvPr/>
        </p:nvSpPr>
        <p:spPr>
          <a:xfrm>
            <a:off x="0" y="6611815"/>
            <a:ext cx="2997591" cy="2461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s-P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César Mora – </a:t>
            </a:r>
            <a:r>
              <a:rPr lang="es-PE" dirty="0" err="1">
                <a:solidFill>
                  <a:schemeClr val="bg1"/>
                </a:solidFill>
                <a:latin typeface="Book Antiqua" panose="02040602050305030304" pitchFamily="18" charset="0"/>
              </a:rPr>
              <a:t>Qlab</a:t>
            </a:r>
            <a:r>
              <a:rPr lang="es-PE" dirty="0">
                <a:solidFill>
                  <a:schemeClr val="bg1"/>
                </a:solidFill>
                <a:latin typeface="Book Antiqua" panose="02040602050305030304" pitchFamily="18" charset="0"/>
              </a:rPr>
              <a:t>-PUCP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76645" y="748263"/>
            <a:ext cx="11838709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es-PE" sz="2000" b="1" dirty="0">
                <a:latin typeface="Book Antiqua" panose="02040602050305030304" pitchFamily="18" charset="0"/>
              </a:rPr>
              <a:t>De barra, sobre categorías:</a:t>
            </a: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sz="2000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sp>
        <p:nvSpPr>
          <p:cNvPr id="9" name="CuadroTexto 7">
            <a:extLst>
              <a:ext uri="{FF2B5EF4-FFF2-40B4-BE49-F238E27FC236}">
                <a16:creationId xmlns:a16="http://schemas.microsoft.com/office/drawing/2014/main" id="{C8F0676E-D4D3-4190-8416-4C6C964D7E88}"/>
              </a:ext>
            </a:extLst>
          </p:cNvPr>
          <p:cNvSpPr txBox="1"/>
          <p:nvPr/>
        </p:nvSpPr>
        <p:spPr>
          <a:xfrm>
            <a:off x="291715" y="1224879"/>
            <a:ext cx="8781946" cy="4818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r>
              <a:rPr lang="nl-NL" dirty="0">
                <a:latin typeface="Book Antiqua" panose="02040602050305030304" pitchFamily="18" charset="0"/>
              </a:rPr>
              <a:t>General simple: </a:t>
            </a:r>
            <a:r>
              <a:rPr lang="nl-NL" i="1" dirty="0">
                <a:latin typeface="Book Antiqua" panose="02040602050305030304" pitchFamily="18" charset="0"/>
              </a:rPr>
              <a:t>graph bar </a:t>
            </a:r>
            <a:r>
              <a:rPr lang="nl-NL" i="1" u="sng" dirty="0">
                <a:latin typeface="Book Antiqua" panose="02040602050305030304" pitchFamily="18" charset="0"/>
              </a:rPr>
              <a:t>(stat)</a:t>
            </a:r>
            <a:r>
              <a:rPr lang="nl-NL" i="1" dirty="0">
                <a:latin typeface="Book Antiqua" panose="02040602050305030304" pitchFamily="18" charset="0"/>
              </a:rPr>
              <a:t> </a:t>
            </a:r>
            <a:r>
              <a:rPr lang="nl-NL" i="1" u="sng" dirty="0">
                <a:latin typeface="Book Antiqua" panose="02040602050305030304" pitchFamily="18" charset="0"/>
              </a:rPr>
              <a:t>var1</a:t>
            </a:r>
            <a:r>
              <a:rPr lang="nl-NL" i="1" dirty="0">
                <a:latin typeface="Book Antiqua" panose="02040602050305030304" pitchFamily="18" charset="0"/>
              </a:rPr>
              <a:t>, over</a:t>
            </a:r>
            <a:r>
              <a:rPr lang="nl-NL" i="1" u="sng" dirty="0">
                <a:latin typeface="Book Antiqua" panose="02040602050305030304" pitchFamily="18" charset="0"/>
              </a:rPr>
              <a:t>(var2)</a:t>
            </a:r>
            <a:r>
              <a:rPr lang="nl-NL" i="1" dirty="0">
                <a:latin typeface="Book Antiqua" panose="02040602050305030304" pitchFamily="18" charset="0"/>
              </a:rPr>
              <a:t> blabel(bar)</a:t>
            </a: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Arial" panose="020B0604020202020204" pitchFamily="34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i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b="1" dirty="0">
              <a:latin typeface="Book Antiqua" panose="02040602050305030304" pitchFamily="18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  <a:buSzPct val="130000"/>
            </a:pPr>
            <a:endParaRPr lang="es-PE" dirty="0">
              <a:latin typeface="Book Antiqua" panose="0204060205030503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SzPct val="130000"/>
              <a:buFont typeface="Book Antiqua" panose="02040602050305030304" pitchFamily="18" charset="0"/>
              <a:buChar char="•"/>
            </a:pPr>
            <a:endParaRPr lang="es-PE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67338E-F442-48AA-93CE-238F44351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0" t="13931" r="19461" b="6440"/>
          <a:stretch/>
        </p:blipFill>
        <p:spPr>
          <a:xfrm>
            <a:off x="2829725" y="1721211"/>
            <a:ext cx="6161649" cy="45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06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1828</Words>
  <Application>Microsoft Office PowerPoint</Application>
  <PresentationFormat>Panorámica</PresentationFormat>
  <Paragraphs>519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7" baseType="lpstr">
      <vt:lpstr>Arial</vt:lpstr>
      <vt:lpstr>Book Antiqua</vt:lpstr>
      <vt:lpstr>Calibri</vt:lpstr>
      <vt:lpstr>Calibri Light</vt:lpstr>
      <vt:lpstr>Tema de Office</vt:lpstr>
      <vt:lpstr>Presentación de PowerPoint</vt:lpstr>
      <vt:lpstr>Temas a abordar</vt:lpstr>
      <vt:lpstr>Presentación de PowerPoint</vt:lpstr>
      <vt:lpstr>La Encuesta Nacional de Docentes</vt:lpstr>
      <vt:lpstr>La Encuesta Nacional de Docentes</vt:lpstr>
      <vt:lpstr>Presentación de PowerPoint</vt:lpstr>
      <vt:lpstr>Gráficos de una variable</vt:lpstr>
      <vt:lpstr>Gráficos de una variable</vt:lpstr>
      <vt:lpstr>Gráficos de una variable</vt:lpstr>
      <vt:lpstr>Gráficos de una variable</vt:lpstr>
      <vt:lpstr>Gráficos de una variable</vt:lpstr>
      <vt:lpstr>Presentación de PowerPoint</vt:lpstr>
      <vt:lpstr>Gráficos dos variables (continua y discreta)</vt:lpstr>
      <vt:lpstr>Gráficos dos variables (continua y discreta)</vt:lpstr>
      <vt:lpstr>Gráficos dos variables (continua y discreta)</vt:lpstr>
      <vt:lpstr>Gráficos dos variables (continua y discreta)</vt:lpstr>
      <vt:lpstr>Presentación de PowerPoint</vt:lpstr>
      <vt:lpstr>Gráficos dos variables continuas</vt:lpstr>
      <vt:lpstr>Gráficos dos variables continuas</vt:lpstr>
      <vt:lpstr>Gráficos dos variables continuas</vt:lpstr>
      <vt:lpstr>Gráficos dos variables continuas</vt:lpstr>
      <vt:lpstr>Gráficos dos variables continuas</vt:lpstr>
      <vt:lpstr>Gráficos dos variables continuas</vt:lpstr>
      <vt:lpstr>Gráficos dos variables continuas</vt:lpstr>
      <vt:lpstr>Gráficos dos variables continuas</vt:lpstr>
      <vt:lpstr>Gráficos dos variables continuas</vt:lpstr>
      <vt:lpstr>Presentación de PowerPoint</vt:lpstr>
      <vt:lpstr>Gráficos combinados</vt:lpstr>
      <vt:lpstr>Gráficos combinados</vt:lpstr>
      <vt:lpstr>Gráficos combinados</vt:lpstr>
      <vt:lpstr>Presentación de PowerPoint</vt:lpstr>
      <vt:lpstr>Gráficos de tres variables</vt:lpstr>
      <vt:lpstr>Presentación de PowerPoint</vt:lpstr>
      <vt:lpstr>Uso del graph editor/recorder</vt:lpstr>
      <vt:lpstr>Uso del graph editor/recorder</vt:lpstr>
      <vt:lpstr>Uso del graph editor/recorder</vt:lpstr>
      <vt:lpstr>Uso del graph editor/recorder</vt:lpstr>
      <vt:lpstr>Presentación de PowerPoint</vt:lpstr>
      <vt:lpstr>Mapas coropléticos en STATA</vt:lpstr>
      <vt:lpstr>Mapas coropléticos en STATA</vt:lpstr>
      <vt:lpstr>Mapas coropléticos en STATA</vt:lpstr>
      <vt:lpstr>Mapas coropléticos en STATA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Mora, Cesar</cp:lastModifiedBy>
  <cp:revision>263</cp:revision>
  <dcterms:created xsi:type="dcterms:W3CDTF">2020-02-28T10:26:51Z</dcterms:created>
  <dcterms:modified xsi:type="dcterms:W3CDTF">2022-06-30T02:01:33Z</dcterms:modified>
</cp:coreProperties>
</file>